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8" r:id="rId2"/>
    <p:sldId id="315" r:id="rId3"/>
    <p:sldId id="262" r:id="rId4"/>
    <p:sldId id="314" r:id="rId5"/>
    <p:sldId id="263" r:id="rId6"/>
    <p:sldId id="268" r:id="rId7"/>
    <p:sldId id="318" r:id="rId8"/>
    <p:sldId id="269" r:id="rId9"/>
    <p:sldId id="270" r:id="rId10"/>
    <p:sldId id="277" r:id="rId11"/>
    <p:sldId id="278" r:id="rId12"/>
    <p:sldId id="266" r:id="rId13"/>
    <p:sldId id="271" r:id="rId14"/>
    <p:sldId id="310" r:id="rId15"/>
    <p:sldId id="311" r:id="rId16"/>
    <p:sldId id="272" r:id="rId17"/>
    <p:sldId id="273" r:id="rId18"/>
    <p:sldId id="275" r:id="rId19"/>
    <p:sldId id="276" r:id="rId20"/>
    <p:sldId id="312" r:id="rId21"/>
    <p:sldId id="313" r:id="rId22"/>
    <p:sldId id="288" r:id="rId23"/>
    <p:sldId id="289" r:id="rId24"/>
    <p:sldId id="290" r:id="rId25"/>
    <p:sldId id="291" r:id="rId26"/>
    <p:sldId id="292" r:id="rId27"/>
    <p:sldId id="317" r:id="rId28"/>
    <p:sldId id="281" r:id="rId29"/>
    <p:sldId id="282" r:id="rId30"/>
    <p:sldId id="283" r:id="rId31"/>
    <p:sldId id="259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BD9E"/>
    <a:srgbClr val="FFFFFF"/>
    <a:srgbClr val="024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2" autoAdjust="0"/>
    <p:restoredTop sz="94660"/>
  </p:normalViewPr>
  <p:slideViewPr>
    <p:cSldViewPr>
      <p:cViewPr>
        <p:scale>
          <a:sx n="90" d="100"/>
          <a:sy n="90" d="100"/>
        </p:scale>
        <p:origin x="-936" y="-4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D011A-51D1-43D4-9568-20CB57B28511}" type="datetimeFigureOut">
              <a:rPr lang="zh-CN" altLang="en-US" smtClean="0"/>
              <a:pPr/>
              <a:t>2014/1/11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02421-5D86-4647-B44F-6A8286C169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54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03064-8C95-4FA2-AEA4-0D3A2E1D87C4}" type="datetimeFigureOut">
              <a:rPr lang="zh-CN" altLang="en-US" smtClean="0"/>
              <a:pPr/>
              <a:t>2014/1/11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77742" y="4406008"/>
            <a:ext cx="2133600" cy="683407"/>
          </a:xfrm>
          <a:solidFill>
            <a:schemeClr val="bg1"/>
          </a:solidFill>
        </p:spPr>
        <p:txBody>
          <a:bodyPr/>
          <a:lstStyle/>
          <a:p>
            <a:fld id="{8D13F785-7949-43A3-956D-5473ED3DFC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6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03064-8C95-4FA2-AEA4-0D3A2E1D87C4}" type="datetimeFigureOut">
              <a:rPr lang="zh-CN" altLang="en-US" smtClean="0"/>
              <a:pPr/>
              <a:t>2014/1/11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F785-7949-43A3-956D-5473ED3DFCC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3" descr="D:\工作文件\艾克塞伦\定稿设计\PPT模板\v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00" y="4714890"/>
            <a:ext cx="735470" cy="26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59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03064-8C95-4FA2-AEA4-0D3A2E1D87C4}" type="datetimeFigureOut">
              <a:rPr lang="zh-CN" altLang="en-US" smtClean="0"/>
              <a:pPr/>
              <a:t>2014/1/11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3F785-7949-43A3-956D-5473ED3DFCC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3" descr="D:\工作文件\艾克塞伦\定稿设计\PPT模板\v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00" y="4714890"/>
            <a:ext cx="735470" cy="26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8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6154" y="2069922"/>
            <a:ext cx="4607933" cy="743143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56180" y="1408896"/>
            <a:ext cx="4607908" cy="64054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16989" y="1452171"/>
            <a:ext cx="35641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四川电信移动销售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管理系统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64242" y="2153874"/>
            <a:ext cx="286960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“易销邦”产品介绍</a:t>
            </a:r>
          </a:p>
        </p:txBody>
      </p:sp>
    </p:spTree>
    <p:extLst>
      <p:ext uri="{BB962C8B-B14F-4D97-AF65-F5344CB8AC3E}">
        <p14:creationId xmlns:p14="http://schemas.microsoft.com/office/powerpoint/2010/main" val="330395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sp>
        <p:nvSpPr>
          <p:cNvPr id="26" name="矩形 25"/>
          <p:cNvSpPr/>
          <p:nvPr/>
        </p:nvSpPr>
        <p:spPr>
          <a:xfrm>
            <a:off x="4693216" y="2285998"/>
            <a:ext cx="2021354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管理厅店考核业务类型的销量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93084" y="1571618"/>
            <a:ext cx="1080120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上报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历史记录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07793" y="2285998"/>
            <a:ext cx="1879389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管理系统用户、业务数据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78968" y="1571618"/>
            <a:ext cx="1084782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政策信息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693084" y="2285998"/>
            <a:ext cx="793140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指派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72697" y="1487249"/>
            <a:ext cx="898499" cy="307777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渠道主管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2" y="1928808"/>
            <a:ext cx="1374422" cy="92231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6264852" y="1571618"/>
            <a:ext cx="1084782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销售业务知识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00232" y="3267197"/>
            <a:ext cx="6786610" cy="3571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</a:rPr>
              <a:t>使用手机客户端和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WEB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端实现上述功能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43034" y="21429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渠道主管功能描述</a:t>
            </a:r>
            <a:endParaRPr lang="zh-CN" altLang="en-US" b="1" dirty="0"/>
          </a:p>
        </p:txBody>
      </p:sp>
      <p:sp>
        <p:nvSpPr>
          <p:cNvPr id="31" name="矩形 30"/>
          <p:cNvSpPr/>
          <p:nvPr/>
        </p:nvSpPr>
        <p:spPr>
          <a:xfrm>
            <a:off x="7591244" y="1571618"/>
            <a:ext cx="1031030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厅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店巡店分享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10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66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34" y="2055901"/>
            <a:ext cx="1399802" cy="1399802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2514177" y="1559546"/>
            <a:ext cx="1283916" cy="307777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业务部门领导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58991" y="2192703"/>
            <a:ext cx="2046678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管理厅店考核业务类型的销量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699308" y="1428742"/>
            <a:ext cx="1080120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上报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历史记录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693098" y="3022726"/>
            <a:ext cx="1031030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厅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店巡店分享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620887" y="1428742"/>
            <a:ext cx="1084782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政策信息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613366" y="3022726"/>
            <a:ext cx="1092303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业务销售数据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699308" y="2187910"/>
            <a:ext cx="793140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指派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43034" y="21429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公司领导功能描述</a:t>
            </a:r>
            <a:endParaRPr lang="zh-CN" altLang="en-US" b="1" dirty="0"/>
          </a:p>
        </p:txBody>
      </p:sp>
      <p:sp>
        <p:nvSpPr>
          <p:cNvPr id="39" name="圆角矩形 38"/>
          <p:cNvSpPr/>
          <p:nvPr/>
        </p:nvSpPr>
        <p:spPr>
          <a:xfrm>
            <a:off x="2285984" y="3929072"/>
            <a:ext cx="6072230" cy="3571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</a:rPr>
              <a:t>使用手机客户端和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WEB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端实现上述功能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11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37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grpSp>
        <p:nvGrpSpPr>
          <p:cNvPr id="38" name="Group 4"/>
          <p:cNvGrpSpPr>
            <a:grpSpLocks/>
          </p:cNvGrpSpPr>
          <p:nvPr/>
        </p:nvGrpSpPr>
        <p:grpSpPr bwMode="auto">
          <a:xfrm>
            <a:off x="4286248" y="1123054"/>
            <a:ext cx="4000528" cy="448564"/>
            <a:chOff x="1632" y="1368"/>
            <a:chExt cx="2982" cy="288"/>
          </a:xfrm>
        </p:grpSpPr>
        <p:sp>
          <p:nvSpPr>
            <p:cNvPr id="39" name="AutoShape 5"/>
            <p:cNvSpPr>
              <a:spLocks noChangeArrowheads="1"/>
            </p:cNvSpPr>
            <p:nvPr/>
          </p:nvSpPr>
          <p:spPr bwMode="auto">
            <a:xfrm>
              <a:off x="1686" y="1368"/>
              <a:ext cx="2928" cy="288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  <p:sp>
          <p:nvSpPr>
            <p:cNvPr id="40" name="Rectangle 6"/>
            <p:cNvSpPr>
              <a:spLocks noChangeArrowheads="1"/>
            </p:cNvSpPr>
            <p:nvPr/>
          </p:nvSpPr>
          <p:spPr bwMode="auto">
            <a:xfrm>
              <a:off x="2400" y="1392"/>
              <a:ext cx="1682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易销邦产品简介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1632" y="1434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grpSp>
        <p:nvGrpSpPr>
          <p:cNvPr id="42" name="Group 8"/>
          <p:cNvGrpSpPr>
            <a:grpSpLocks/>
          </p:cNvGrpSpPr>
          <p:nvPr/>
        </p:nvGrpSpPr>
        <p:grpSpPr bwMode="auto">
          <a:xfrm>
            <a:off x="4286248" y="1908872"/>
            <a:ext cx="4000528" cy="448564"/>
            <a:chOff x="1632" y="1800"/>
            <a:chExt cx="2982" cy="288"/>
          </a:xfrm>
        </p:grpSpPr>
        <p:sp>
          <p:nvSpPr>
            <p:cNvPr id="43" name="AutoShape 9"/>
            <p:cNvSpPr>
              <a:spLocks noChangeArrowheads="1"/>
            </p:cNvSpPr>
            <p:nvPr/>
          </p:nvSpPr>
          <p:spPr bwMode="auto">
            <a:xfrm>
              <a:off x="1686" y="1800"/>
              <a:ext cx="2928" cy="288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/>
          </p:nvSpPr>
          <p:spPr bwMode="auto">
            <a:xfrm>
              <a:off x="2591" y="1813"/>
              <a:ext cx="1342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角色及功能展示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11"/>
            <p:cNvSpPr>
              <a:spLocks noChangeArrowheads="1"/>
            </p:cNvSpPr>
            <p:nvPr/>
          </p:nvSpPr>
          <p:spPr bwMode="auto">
            <a:xfrm>
              <a:off x="1632" y="186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grpSp>
        <p:nvGrpSpPr>
          <p:cNvPr id="46" name="Group 16"/>
          <p:cNvGrpSpPr>
            <a:grpSpLocks/>
          </p:cNvGrpSpPr>
          <p:nvPr/>
        </p:nvGrpSpPr>
        <p:grpSpPr bwMode="auto">
          <a:xfrm>
            <a:off x="4286248" y="2714626"/>
            <a:ext cx="4000528" cy="448564"/>
            <a:chOff x="1632" y="2682"/>
            <a:chExt cx="2982" cy="288"/>
          </a:xfrm>
        </p:grpSpPr>
        <p:sp>
          <p:nvSpPr>
            <p:cNvPr id="47" name="AutoShape 17"/>
            <p:cNvSpPr>
              <a:spLocks noChangeArrowheads="1"/>
            </p:cNvSpPr>
            <p:nvPr/>
          </p:nvSpPr>
          <p:spPr bwMode="auto">
            <a:xfrm>
              <a:off x="1686" y="2682"/>
              <a:ext cx="2928" cy="288"/>
            </a:xfrm>
            <a:prstGeom prst="roundRect">
              <a:avLst>
                <a:gd name="adj" fmla="val 50000"/>
              </a:avLst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  <p:sp>
          <p:nvSpPr>
            <p:cNvPr id="48" name="Rectangle 18"/>
            <p:cNvSpPr>
              <a:spLocks noChangeArrowheads="1"/>
            </p:cNvSpPr>
            <p:nvPr/>
          </p:nvSpPr>
          <p:spPr bwMode="auto">
            <a:xfrm>
              <a:off x="2591" y="2728"/>
              <a:ext cx="1342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手机端功能展示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19"/>
            <p:cNvSpPr>
              <a:spLocks noChangeArrowheads="1"/>
            </p:cNvSpPr>
            <p:nvPr/>
          </p:nvSpPr>
          <p:spPr bwMode="auto">
            <a:xfrm>
              <a:off x="1632" y="2751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grpSp>
        <p:nvGrpSpPr>
          <p:cNvPr id="55" name="Group 20"/>
          <p:cNvGrpSpPr>
            <a:grpSpLocks/>
          </p:cNvGrpSpPr>
          <p:nvPr/>
        </p:nvGrpSpPr>
        <p:grpSpPr bwMode="auto">
          <a:xfrm>
            <a:off x="4286248" y="3568954"/>
            <a:ext cx="4000528" cy="448564"/>
            <a:chOff x="1632" y="3120"/>
            <a:chExt cx="2982" cy="288"/>
          </a:xfrm>
        </p:grpSpPr>
        <p:sp>
          <p:nvSpPr>
            <p:cNvPr id="56" name="AutoShape 21"/>
            <p:cNvSpPr>
              <a:spLocks noChangeArrowheads="1"/>
            </p:cNvSpPr>
            <p:nvPr/>
          </p:nvSpPr>
          <p:spPr bwMode="auto">
            <a:xfrm>
              <a:off x="1686" y="3120"/>
              <a:ext cx="2928" cy="288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  <p:sp>
          <p:nvSpPr>
            <p:cNvPr id="57" name="Rectangle 22"/>
            <p:cNvSpPr>
              <a:spLocks noChangeArrowheads="1"/>
            </p:cNvSpPr>
            <p:nvPr/>
          </p:nvSpPr>
          <p:spPr bwMode="auto">
            <a:xfrm>
              <a:off x="2595" y="3168"/>
              <a:ext cx="1398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端功能展示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23"/>
            <p:cNvSpPr>
              <a:spLocks noChangeArrowheads="1"/>
            </p:cNvSpPr>
            <p:nvPr/>
          </p:nvSpPr>
          <p:spPr bwMode="auto">
            <a:xfrm>
              <a:off x="1632" y="3183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sp>
        <p:nvSpPr>
          <p:cNvPr id="59" name="Line 25"/>
          <p:cNvSpPr>
            <a:spLocks noChangeShapeType="1"/>
          </p:cNvSpPr>
          <p:nvPr/>
        </p:nvSpPr>
        <p:spPr bwMode="auto">
          <a:xfrm flipV="1">
            <a:off x="3306533" y="1357304"/>
            <a:ext cx="321974" cy="37380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60" name="Line 26"/>
          <p:cNvSpPr>
            <a:spLocks noChangeShapeType="1"/>
          </p:cNvSpPr>
          <p:nvPr/>
        </p:nvSpPr>
        <p:spPr bwMode="auto">
          <a:xfrm>
            <a:off x="3241219" y="3500444"/>
            <a:ext cx="386369" cy="29904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cxnSp>
        <p:nvCxnSpPr>
          <p:cNvPr id="61" name="直接连接符 60"/>
          <p:cNvCxnSpPr/>
          <p:nvPr/>
        </p:nvCxnSpPr>
        <p:spPr>
          <a:xfrm>
            <a:off x="3643306" y="2127339"/>
            <a:ext cx="571504" cy="1588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3643306" y="2928940"/>
            <a:ext cx="571504" cy="1588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3643306" y="1357304"/>
            <a:ext cx="571504" cy="1588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3643306" y="3803204"/>
            <a:ext cx="571504" cy="1588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2063870" y="1857370"/>
            <a:ext cx="1150808" cy="1664578"/>
            <a:chOff x="1495909" y="3238176"/>
            <a:chExt cx="1150808" cy="1664578"/>
          </a:xfrm>
        </p:grpSpPr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909" y="3238176"/>
              <a:ext cx="1150808" cy="1150808"/>
            </a:xfrm>
            <a:prstGeom prst="rect">
              <a:avLst/>
            </a:prstGeom>
          </p:spPr>
        </p:pic>
        <p:sp>
          <p:nvSpPr>
            <p:cNvPr id="67" name="矩形 66"/>
            <p:cNvSpPr/>
            <p:nvPr/>
          </p:nvSpPr>
          <p:spPr>
            <a:xfrm>
              <a:off x="1588532" y="4533422"/>
              <a:ext cx="877163" cy="369332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易销邦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12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68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3569791" y="919094"/>
            <a:ext cx="2514377" cy="190567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3497538" y="2901471"/>
            <a:ext cx="2598799" cy="1748502"/>
            <a:chOff x="3695725" y="4135491"/>
            <a:chExt cx="3726791" cy="2571452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6739" y="4304312"/>
              <a:ext cx="1441873" cy="217660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7689" y="4294437"/>
              <a:ext cx="1409485" cy="217660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42" name="圆角矩形 41"/>
            <p:cNvSpPr/>
            <p:nvPr/>
          </p:nvSpPr>
          <p:spPr>
            <a:xfrm>
              <a:off x="3695725" y="4135491"/>
              <a:ext cx="3726791" cy="257145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300192" y="919094"/>
            <a:ext cx="2644245" cy="1901483"/>
            <a:chOff x="7989916" y="1041754"/>
            <a:chExt cx="3859725" cy="2603056"/>
          </a:xfrm>
        </p:grpSpPr>
        <p:grpSp>
          <p:nvGrpSpPr>
            <p:cNvPr id="48" name="组合 47"/>
            <p:cNvGrpSpPr/>
            <p:nvPr/>
          </p:nvGrpSpPr>
          <p:grpSpPr>
            <a:xfrm>
              <a:off x="7989916" y="1041754"/>
              <a:ext cx="3859725" cy="2603056"/>
              <a:chOff x="7845704" y="1150010"/>
              <a:chExt cx="4064540" cy="2576201"/>
            </a:xfrm>
          </p:grpSpPr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7080" y="1305870"/>
                <a:ext cx="1499416" cy="231805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57" name="圆角矩形 56"/>
              <p:cNvSpPr/>
              <p:nvPr/>
            </p:nvSpPr>
            <p:spPr>
              <a:xfrm>
                <a:off x="7845704" y="1150010"/>
                <a:ext cx="4064540" cy="2576201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8186551" y="1814142"/>
              <a:ext cx="199239" cy="1154964"/>
            </a:xfrm>
            <a:prstGeom prst="rect">
              <a:avLst/>
            </a:prstGeom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巡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店记录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8119819" y="1418885"/>
              <a:ext cx="348630" cy="26667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3578903" y="3506230"/>
            <a:ext cx="199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日程管理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564338" y="3186130"/>
            <a:ext cx="209802" cy="19485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2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751540" y="962551"/>
            <a:ext cx="869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销售日报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455875" y="923327"/>
            <a:ext cx="227830" cy="22118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2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51" y="1418885"/>
            <a:ext cx="1506666" cy="267433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300192" y="2901471"/>
            <a:ext cx="2644245" cy="1748502"/>
            <a:chOff x="6366710" y="2901471"/>
            <a:chExt cx="2644245" cy="1748502"/>
          </a:xfrm>
        </p:grpSpPr>
        <p:grpSp>
          <p:nvGrpSpPr>
            <p:cNvPr id="43" name="组合 42"/>
            <p:cNvGrpSpPr/>
            <p:nvPr/>
          </p:nvGrpSpPr>
          <p:grpSpPr>
            <a:xfrm>
              <a:off x="6366710" y="2901471"/>
              <a:ext cx="2644245" cy="1748502"/>
              <a:chOff x="770022" y="4331438"/>
              <a:chExt cx="3840876" cy="2370601"/>
            </a:xfrm>
          </p:grpSpPr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3475" y="4452027"/>
                <a:ext cx="1479881" cy="212142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45" name="圆角矩形 44"/>
              <p:cNvSpPr/>
              <p:nvPr/>
            </p:nvSpPr>
            <p:spPr>
              <a:xfrm>
                <a:off x="770022" y="4331438"/>
                <a:ext cx="3840876" cy="2370601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947809" y="4974054"/>
                <a:ext cx="199240" cy="845899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学一学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0" name="椭圆 59"/>
            <p:cNvSpPr/>
            <p:nvPr/>
          </p:nvSpPr>
          <p:spPr>
            <a:xfrm>
              <a:off x="6432108" y="3184879"/>
              <a:ext cx="222049" cy="1866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9033" y="2972857"/>
              <a:ext cx="988838" cy="1582276"/>
            </a:xfrm>
            <a:prstGeom prst="rect">
              <a:avLst/>
            </a:prstGeom>
          </p:spPr>
        </p:pic>
      </p:grpSp>
      <p:pic>
        <p:nvPicPr>
          <p:cNvPr id="67" name="图片 6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574" y="1031635"/>
            <a:ext cx="992778" cy="171175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86" y="1262017"/>
            <a:ext cx="1000710" cy="1415449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914" y="1033917"/>
            <a:ext cx="997684" cy="1411169"/>
          </a:xfrm>
          <a:prstGeom prst="rect">
            <a:avLst/>
          </a:prstGeom>
        </p:spPr>
      </p:pic>
      <p:sp>
        <p:nvSpPr>
          <p:cNvPr id="70" name="矩形 69"/>
          <p:cNvSpPr/>
          <p:nvPr/>
        </p:nvSpPr>
        <p:spPr>
          <a:xfrm>
            <a:off x="4935170" y="2466391"/>
            <a:ext cx="9155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销量上报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572264" y="21429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手机客户端界面总揽</a:t>
            </a:r>
            <a:endParaRPr lang="zh-CN" alt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13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820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67" y="1054544"/>
            <a:ext cx="1928621" cy="31955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71552"/>
            <a:ext cx="1942661" cy="31975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80415" y="437616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系统首页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形状 30"/>
          <p:cNvSpPr/>
          <p:nvPr/>
        </p:nvSpPr>
        <p:spPr>
          <a:xfrm rot="1239471">
            <a:off x="3790169" y="1938195"/>
            <a:ext cx="1995709" cy="2054771"/>
          </a:xfrm>
          <a:prstGeom prst="swooshArrow">
            <a:avLst>
              <a:gd name="adj1" fmla="val 19475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TextBox 33"/>
          <p:cNvSpPr txBox="1"/>
          <p:nvPr/>
        </p:nvSpPr>
        <p:spPr>
          <a:xfrm>
            <a:off x="2648658" y="4412082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登录界面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94381" y="2226505"/>
            <a:ext cx="12641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厅</a:t>
            </a: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店店长及营业员通过手机账号和密码登录系统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58016" y="21429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厅店登录界面</a:t>
            </a:r>
            <a:endParaRPr lang="zh-CN" altLang="en-US" b="1" dirty="0"/>
          </a:p>
        </p:txBody>
      </p:sp>
      <p:sp>
        <p:nvSpPr>
          <p:cNvPr id="4" name="椭圆形标注 3"/>
          <p:cNvSpPr/>
          <p:nvPr/>
        </p:nvSpPr>
        <p:spPr>
          <a:xfrm>
            <a:off x="3893965" y="575441"/>
            <a:ext cx="1796602" cy="479103"/>
          </a:xfrm>
          <a:prstGeom prst="wedgeEllipseCallout">
            <a:avLst>
              <a:gd name="adj1" fmla="val 87897"/>
              <a:gd name="adj2" fmla="val 1512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厅店当月任务完成进度及排名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形标注 4"/>
          <p:cNvSpPr/>
          <p:nvPr/>
        </p:nvSpPr>
        <p:spPr>
          <a:xfrm>
            <a:off x="7164288" y="1419622"/>
            <a:ext cx="1656184" cy="682744"/>
          </a:xfrm>
          <a:prstGeom prst="wedgeEllipseCallout">
            <a:avLst>
              <a:gd name="adj1" fmla="val -81180"/>
              <a:gd name="adj2" fmla="val 7028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电信热点业务宣传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形标注 26"/>
          <p:cNvSpPr/>
          <p:nvPr/>
        </p:nvSpPr>
        <p:spPr>
          <a:xfrm>
            <a:off x="7029338" y="3002704"/>
            <a:ext cx="1656184" cy="682744"/>
          </a:xfrm>
          <a:prstGeom prst="wedgeEllipseCallout">
            <a:avLst>
              <a:gd name="adj1" fmla="val -58711"/>
              <a:gd name="adj2" fmla="val 76516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我的日常及最新通知公告提醒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14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4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850" y="1023694"/>
            <a:ext cx="1928621" cy="30276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915" y="1023694"/>
            <a:ext cx="1812175" cy="32166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05530" y="2126962"/>
            <a:ext cx="30442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左侧滑展示系统菜单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17233" y="4381842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通知公告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形状 30"/>
          <p:cNvSpPr/>
          <p:nvPr/>
        </p:nvSpPr>
        <p:spPr>
          <a:xfrm rot="1239471">
            <a:off x="5628752" y="1079345"/>
            <a:ext cx="873171" cy="1100678"/>
          </a:xfrm>
          <a:prstGeom prst="swooshArrow">
            <a:avLst>
              <a:gd name="adj1" fmla="val 19475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TextBox 29"/>
          <p:cNvSpPr txBox="1"/>
          <p:nvPr/>
        </p:nvSpPr>
        <p:spPr>
          <a:xfrm>
            <a:off x="6193861" y="1889464"/>
            <a:ext cx="25704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右侧滑展示通知公告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59634" y="4381842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系统首页界面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64" y="1023693"/>
            <a:ext cx="1700809" cy="3018935"/>
          </a:xfrm>
          <a:prstGeom prst="rect">
            <a:avLst/>
          </a:prstGeom>
        </p:spPr>
      </p:pic>
      <p:sp>
        <p:nvSpPr>
          <p:cNvPr id="32" name="形状 31"/>
          <p:cNvSpPr/>
          <p:nvPr/>
        </p:nvSpPr>
        <p:spPr>
          <a:xfrm rot="11973482">
            <a:off x="3299943" y="1286435"/>
            <a:ext cx="873171" cy="1100678"/>
          </a:xfrm>
          <a:prstGeom prst="swooshArrow">
            <a:avLst>
              <a:gd name="adj1" fmla="val 19475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矩形 25"/>
          <p:cNvSpPr/>
          <p:nvPr/>
        </p:nvSpPr>
        <p:spPr>
          <a:xfrm>
            <a:off x="1785882" y="2631999"/>
            <a:ext cx="1412778" cy="725953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系统菜单</a:t>
            </a:r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858016" y="214296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厅店登录后页面</a:t>
            </a:r>
            <a:endParaRPr lang="zh-CN" alt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15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02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911136"/>
            <a:ext cx="1443548" cy="1880302"/>
          </a:xfrm>
          <a:prstGeom prst="rect">
            <a:avLst/>
          </a:prstGeom>
        </p:spPr>
      </p:pic>
      <p:sp>
        <p:nvSpPr>
          <p:cNvPr id="85" name="矩形 84"/>
          <p:cNvSpPr/>
          <p:nvPr/>
        </p:nvSpPr>
        <p:spPr>
          <a:xfrm>
            <a:off x="5292080" y="1470105"/>
            <a:ext cx="5247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点击进入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筛选界面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773184" y="3350920"/>
            <a:ext cx="342135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实时上报的数据</a:t>
            </a:r>
          </a:p>
        </p:txBody>
      </p:sp>
      <p:sp>
        <p:nvSpPr>
          <p:cNvPr id="102" name="椭圆 101"/>
          <p:cNvSpPr/>
          <p:nvPr/>
        </p:nvSpPr>
        <p:spPr>
          <a:xfrm flipH="1">
            <a:off x="4115476" y="1141794"/>
            <a:ext cx="870416" cy="12804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3" name="直接箭头连接符 102"/>
          <p:cNvCxnSpPr>
            <a:stCxn id="102" idx="6"/>
            <a:endCxn id="104" idx="3"/>
          </p:cNvCxnSpPr>
          <p:nvPr/>
        </p:nvCxnSpPr>
        <p:spPr>
          <a:xfrm flipH="1">
            <a:off x="3873608" y="1205817"/>
            <a:ext cx="241868" cy="3418"/>
          </a:xfrm>
          <a:prstGeom prst="straightConnector1">
            <a:avLst/>
          </a:prstGeom>
          <a:ln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2"/>
          <p:cNvSpPr txBox="1">
            <a:spLocks noChangeArrowheads="1"/>
          </p:cNvSpPr>
          <p:nvPr/>
        </p:nvSpPr>
        <p:spPr bwMode="auto">
          <a:xfrm>
            <a:off x="3185995" y="993791"/>
            <a:ext cx="687613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2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sz="11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考核产品</a:t>
            </a:r>
            <a:r>
              <a:rPr lang="zh-CN" sz="11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</a:t>
            </a:r>
            <a:endParaRPr lang="zh-CN" sz="11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006" y="2059021"/>
            <a:ext cx="243643" cy="243643"/>
          </a:xfrm>
          <a:prstGeom prst="rect">
            <a:avLst/>
          </a:prstGeom>
        </p:spPr>
      </p:pic>
      <p:sp>
        <p:nvSpPr>
          <p:cNvPr id="106" name="椭圆 105"/>
          <p:cNvSpPr/>
          <p:nvPr/>
        </p:nvSpPr>
        <p:spPr>
          <a:xfrm flipH="1">
            <a:off x="3891690" y="1285368"/>
            <a:ext cx="423195" cy="784749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7" name="直接箭头连接符 106"/>
          <p:cNvCxnSpPr>
            <a:stCxn id="106" idx="4"/>
            <a:endCxn id="105" idx="3"/>
          </p:cNvCxnSpPr>
          <p:nvPr/>
        </p:nvCxnSpPr>
        <p:spPr>
          <a:xfrm flipH="1">
            <a:off x="3882649" y="2070117"/>
            <a:ext cx="220638" cy="110726"/>
          </a:xfrm>
          <a:prstGeom prst="straightConnector1">
            <a:avLst/>
          </a:prstGeom>
          <a:ln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2"/>
          <p:cNvSpPr txBox="1">
            <a:spLocks noChangeArrowheads="1"/>
          </p:cNvSpPr>
          <p:nvPr/>
        </p:nvSpPr>
        <p:spPr bwMode="auto">
          <a:xfrm>
            <a:off x="3158127" y="2090855"/>
            <a:ext cx="909297" cy="5770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2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05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小图标</a:t>
            </a:r>
            <a:endParaRPr lang="en-US" altLang="zh-CN" sz="1050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表示厅店</a:t>
            </a:r>
            <a:endParaRPr lang="en-US" altLang="zh-CN" sz="1050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</a:t>
            </a:r>
            <a:r>
              <a:rPr lang="zh-CN" altLang="en-US" sz="105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上报</a:t>
            </a:r>
            <a:endParaRPr lang="zh-CN" sz="105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904674"/>
            <a:ext cx="1476091" cy="1886764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59" y="955791"/>
            <a:ext cx="1415668" cy="1811148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7" y="901900"/>
            <a:ext cx="1403744" cy="1896987"/>
          </a:xfrm>
          <a:prstGeom prst="rect">
            <a:avLst/>
          </a:prstGeom>
        </p:spPr>
      </p:pic>
      <p:sp>
        <p:nvSpPr>
          <p:cNvPr id="112" name="形状 111"/>
          <p:cNvSpPr/>
          <p:nvPr/>
        </p:nvSpPr>
        <p:spPr>
          <a:xfrm rot="2315702">
            <a:off x="3045618" y="1453787"/>
            <a:ext cx="478706" cy="1027837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3" name="形状 112"/>
          <p:cNvSpPr/>
          <p:nvPr/>
        </p:nvSpPr>
        <p:spPr>
          <a:xfrm rot="1239471">
            <a:off x="7043406" y="1795108"/>
            <a:ext cx="337336" cy="771467"/>
          </a:xfrm>
          <a:prstGeom prst="swooshArrow">
            <a:avLst>
              <a:gd name="adj1" fmla="val 19475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950" y="2934567"/>
            <a:ext cx="1433844" cy="1905766"/>
          </a:xfrm>
          <a:prstGeom prst="rect">
            <a:avLst/>
          </a:prstGeom>
        </p:spPr>
      </p:pic>
      <p:sp>
        <p:nvSpPr>
          <p:cNvPr id="116" name="矩形 115"/>
          <p:cNvSpPr/>
          <p:nvPr/>
        </p:nvSpPr>
        <p:spPr>
          <a:xfrm>
            <a:off x="7177969" y="2045294"/>
            <a:ext cx="41870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3851920" y="3034699"/>
            <a:ext cx="10449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根据筛选条件生成汇总图表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形状 125"/>
          <p:cNvSpPr/>
          <p:nvPr/>
        </p:nvSpPr>
        <p:spPr>
          <a:xfrm rot="3660668">
            <a:off x="5410803" y="779600"/>
            <a:ext cx="468812" cy="609887"/>
          </a:xfrm>
          <a:prstGeom prst="swooshArrow">
            <a:avLst>
              <a:gd name="adj1" fmla="val 19475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4" name="形状 113"/>
          <p:cNvSpPr/>
          <p:nvPr/>
        </p:nvSpPr>
        <p:spPr>
          <a:xfrm rot="12238168">
            <a:off x="4360136" y="2152932"/>
            <a:ext cx="1091547" cy="2049346"/>
          </a:xfrm>
          <a:prstGeom prst="swooshArrow">
            <a:avLst>
              <a:gd name="adj1" fmla="val 19475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39" name="直接连接符 38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58016" y="21429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厅店上报界面</a:t>
            </a:r>
            <a:endParaRPr lang="zh-CN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16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30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22" y="1392577"/>
            <a:ext cx="1712754" cy="2285805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52" y="1393284"/>
            <a:ext cx="1727863" cy="2343503"/>
          </a:xfrm>
          <a:prstGeom prst="rect">
            <a:avLst/>
          </a:prstGeom>
        </p:spPr>
      </p:pic>
      <p:sp>
        <p:nvSpPr>
          <p:cNvPr id="65" name="形状 64"/>
          <p:cNvSpPr/>
          <p:nvPr/>
        </p:nvSpPr>
        <p:spPr>
          <a:xfrm rot="4470984">
            <a:off x="3661995" y="1189093"/>
            <a:ext cx="509218" cy="1017836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98" y="1392577"/>
            <a:ext cx="1731674" cy="2311056"/>
          </a:xfrm>
          <a:prstGeom prst="rect">
            <a:avLst/>
          </a:prstGeom>
        </p:spPr>
      </p:pic>
      <p:sp>
        <p:nvSpPr>
          <p:cNvPr id="67" name="形状 66"/>
          <p:cNvSpPr/>
          <p:nvPr/>
        </p:nvSpPr>
        <p:spPr>
          <a:xfrm rot="2426878">
            <a:off x="5908623" y="2519702"/>
            <a:ext cx="850797" cy="1299514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7" name="矩形 86"/>
          <p:cNvSpPr/>
          <p:nvPr/>
        </p:nvSpPr>
        <p:spPr>
          <a:xfrm>
            <a:off x="3762498" y="2119980"/>
            <a:ext cx="5247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点击进入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筛选界面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187776" y="1934128"/>
            <a:ext cx="773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根据筛选条件生成汇总图表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58016" y="21429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厅店销售日报界面</a:t>
            </a:r>
            <a:endParaRPr lang="zh-CN" altLang="en-US" b="1" dirty="0"/>
          </a:p>
        </p:txBody>
      </p:sp>
      <p:sp>
        <p:nvSpPr>
          <p:cNvPr id="30" name="圆角矩形 29"/>
          <p:cNvSpPr/>
          <p:nvPr/>
        </p:nvSpPr>
        <p:spPr>
          <a:xfrm>
            <a:off x="1857356" y="3929072"/>
            <a:ext cx="6643734" cy="3571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</a:rPr>
              <a:t>该界面展示数据取自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IT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系统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17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260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08" y="1500180"/>
            <a:ext cx="1857388" cy="270722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2" y="1500180"/>
            <a:ext cx="1857388" cy="273085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74" y="1500180"/>
            <a:ext cx="1785950" cy="2714644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2143108" y="4286262"/>
            <a:ext cx="1857388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日程首页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143373" y="4286262"/>
            <a:ext cx="1857388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新增日程界面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215074" y="4286262"/>
            <a:ext cx="1785950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添加日程后界面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43108" y="1000114"/>
            <a:ext cx="2276080" cy="430887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用户安排提醒自己的日程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上级角色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指派任务给次级人员</a:t>
            </a: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858016" y="21429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厅店日程管理界面</a:t>
            </a:r>
            <a:endParaRPr lang="zh-CN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18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419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sp>
        <p:nvSpPr>
          <p:cNvPr id="36" name="矩形 35"/>
          <p:cNvSpPr/>
          <p:nvPr/>
        </p:nvSpPr>
        <p:spPr>
          <a:xfrm>
            <a:off x="2428860" y="785800"/>
            <a:ext cx="3500462" cy="430887"/>
          </a:xfrm>
          <a:prstGeom prst="rect">
            <a:avLst/>
          </a:prstGeom>
          <a:ln w="317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销售资讯浏览和查询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二期上线分享功能，并改版为“学一学”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66" y="1285866"/>
            <a:ext cx="2000264" cy="3096172"/>
          </a:xfrm>
          <a:prstGeom prst="rect">
            <a:avLst/>
          </a:prstGeom>
          <a:ln w="3175">
            <a:noFill/>
          </a:ln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60" y="1285866"/>
            <a:ext cx="2071702" cy="311549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25" name="直接连接符 24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58016" y="214296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厅店学一学界面</a:t>
            </a:r>
            <a:endParaRPr lang="zh-CN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19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85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4286248" y="1123054"/>
            <a:ext cx="4000528" cy="448564"/>
            <a:chOff x="1632" y="1368"/>
            <a:chExt cx="2982" cy="288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1686" y="1368"/>
              <a:ext cx="2928" cy="288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 bwMode="auto">
            <a:xfrm>
              <a:off x="2400" y="1392"/>
              <a:ext cx="1682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易销邦产品简介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 bwMode="auto">
            <a:xfrm>
              <a:off x="1632" y="1434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grpSp>
        <p:nvGrpSpPr>
          <p:cNvPr id="28" name="Group 8"/>
          <p:cNvGrpSpPr>
            <a:grpSpLocks/>
          </p:cNvGrpSpPr>
          <p:nvPr/>
        </p:nvGrpSpPr>
        <p:grpSpPr bwMode="auto">
          <a:xfrm>
            <a:off x="4286248" y="1908872"/>
            <a:ext cx="4000528" cy="448564"/>
            <a:chOff x="1632" y="1800"/>
            <a:chExt cx="2982" cy="288"/>
          </a:xfrm>
        </p:grpSpPr>
        <p:sp>
          <p:nvSpPr>
            <p:cNvPr id="37" name="AutoShape 9"/>
            <p:cNvSpPr>
              <a:spLocks noChangeArrowheads="1"/>
            </p:cNvSpPr>
            <p:nvPr/>
          </p:nvSpPr>
          <p:spPr bwMode="auto">
            <a:xfrm>
              <a:off x="1686" y="1800"/>
              <a:ext cx="2928" cy="288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  <p:sp>
          <p:nvSpPr>
            <p:cNvPr id="38" name="Rectangle 10"/>
            <p:cNvSpPr>
              <a:spLocks noChangeArrowheads="1"/>
            </p:cNvSpPr>
            <p:nvPr/>
          </p:nvSpPr>
          <p:spPr bwMode="auto">
            <a:xfrm>
              <a:off x="2591" y="1813"/>
              <a:ext cx="1342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角色及功能展示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11"/>
            <p:cNvSpPr>
              <a:spLocks noChangeArrowheads="1"/>
            </p:cNvSpPr>
            <p:nvPr/>
          </p:nvSpPr>
          <p:spPr bwMode="auto">
            <a:xfrm>
              <a:off x="1632" y="186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grpSp>
        <p:nvGrpSpPr>
          <p:cNvPr id="29" name="Group 16"/>
          <p:cNvGrpSpPr>
            <a:grpSpLocks/>
          </p:cNvGrpSpPr>
          <p:nvPr/>
        </p:nvGrpSpPr>
        <p:grpSpPr bwMode="auto">
          <a:xfrm>
            <a:off x="4286248" y="2714626"/>
            <a:ext cx="4000528" cy="448564"/>
            <a:chOff x="1632" y="2682"/>
            <a:chExt cx="2982" cy="288"/>
          </a:xfrm>
        </p:grpSpPr>
        <p:sp>
          <p:nvSpPr>
            <p:cNvPr id="34" name="AutoShape 17"/>
            <p:cNvSpPr>
              <a:spLocks noChangeArrowheads="1"/>
            </p:cNvSpPr>
            <p:nvPr/>
          </p:nvSpPr>
          <p:spPr bwMode="auto">
            <a:xfrm>
              <a:off x="1686" y="2682"/>
              <a:ext cx="2928" cy="288"/>
            </a:xfrm>
            <a:prstGeom prst="roundRect">
              <a:avLst>
                <a:gd name="adj" fmla="val 50000"/>
              </a:avLst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2591" y="2728"/>
              <a:ext cx="1342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手机端功能展示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Oval 19"/>
            <p:cNvSpPr>
              <a:spLocks noChangeArrowheads="1"/>
            </p:cNvSpPr>
            <p:nvPr/>
          </p:nvSpPr>
          <p:spPr bwMode="auto">
            <a:xfrm>
              <a:off x="1632" y="2751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grpSp>
        <p:nvGrpSpPr>
          <p:cNvPr id="30" name="Group 20"/>
          <p:cNvGrpSpPr>
            <a:grpSpLocks/>
          </p:cNvGrpSpPr>
          <p:nvPr/>
        </p:nvGrpSpPr>
        <p:grpSpPr bwMode="auto">
          <a:xfrm>
            <a:off x="4286248" y="3568954"/>
            <a:ext cx="4000528" cy="448564"/>
            <a:chOff x="1632" y="3120"/>
            <a:chExt cx="2982" cy="288"/>
          </a:xfrm>
        </p:grpSpPr>
        <p:sp>
          <p:nvSpPr>
            <p:cNvPr id="31" name="AutoShape 21"/>
            <p:cNvSpPr>
              <a:spLocks noChangeArrowheads="1"/>
            </p:cNvSpPr>
            <p:nvPr/>
          </p:nvSpPr>
          <p:spPr bwMode="auto">
            <a:xfrm>
              <a:off x="1686" y="3120"/>
              <a:ext cx="2928" cy="288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  <p:sp>
          <p:nvSpPr>
            <p:cNvPr id="32" name="Rectangle 22"/>
            <p:cNvSpPr>
              <a:spLocks noChangeArrowheads="1"/>
            </p:cNvSpPr>
            <p:nvPr/>
          </p:nvSpPr>
          <p:spPr bwMode="auto">
            <a:xfrm>
              <a:off x="2595" y="3168"/>
              <a:ext cx="1398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端功能展示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auto">
            <a:xfrm>
              <a:off x="1632" y="3183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sp>
        <p:nvSpPr>
          <p:cNvPr id="44" name="Line 25"/>
          <p:cNvSpPr>
            <a:spLocks noChangeShapeType="1"/>
          </p:cNvSpPr>
          <p:nvPr/>
        </p:nvSpPr>
        <p:spPr bwMode="auto">
          <a:xfrm flipV="1">
            <a:off x="3306533" y="1357304"/>
            <a:ext cx="321974" cy="37380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45" name="Line 26"/>
          <p:cNvSpPr>
            <a:spLocks noChangeShapeType="1"/>
          </p:cNvSpPr>
          <p:nvPr/>
        </p:nvSpPr>
        <p:spPr bwMode="auto">
          <a:xfrm>
            <a:off x="3251852" y="3511077"/>
            <a:ext cx="386369" cy="29904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cxnSp>
        <p:nvCxnSpPr>
          <p:cNvPr id="52" name="直接连接符 51"/>
          <p:cNvCxnSpPr/>
          <p:nvPr/>
        </p:nvCxnSpPr>
        <p:spPr>
          <a:xfrm>
            <a:off x="3643306" y="2127339"/>
            <a:ext cx="571504" cy="1588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3643306" y="2928940"/>
            <a:ext cx="571504" cy="1588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643306" y="1357304"/>
            <a:ext cx="571504" cy="1588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3643306" y="3803204"/>
            <a:ext cx="571504" cy="1588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2063870" y="1857370"/>
            <a:ext cx="1150808" cy="1664578"/>
            <a:chOff x="1495909" y="3238176"/>
            <a:chExt cx="1150808" cy="1664578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909" y="3238176"/>
              <a:ext cx="1150808" cy="1150808"/>
            </a:xfrm>
            <a:prstGeom prst="rect">
              <a:avLst/>
            </a:prstGeom>
          </p:spPr>
        </p:pic>
        <p:sp>
          <p:nvSpPr>
            <p:cNvPr id="59" name="矩形 58"/>
            <p:cNvSpPr/>
            <p:nvPr/>
          </p:nvSpPr>
          <p:spPr>
            <a:xfrm>
              <a:off x="1588532" y="4533422"/>
              <a:ext cx="877163" cy="369332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易销邦</a:t>
              </a:r>
            </a:p>
          </p:txBody>
        </p:sp>
      </p:grpSp>
      <p:sp>
        <p:nvSpPr>
          <p:cNvPr id="60" name="矩形 59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64" name="直接连接符 63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2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434" y="1285866"/>
            <a:ext cx="1952648" cy="314327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88" y="1285866"/>
            <a:ext cx="1942661" cy="31624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57422" y="4500576"/>
            <a:ext cx="1928826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系统首页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形状 30"/>
          <p:cNvSpPr/>
          <p:nvPr/>
        </p:nvSpPr>
        <p:spPr>
          <a:xfrm rot="1239471">
            <a:off x="3938798" y="2274071"/>
            <a:ext cx="1367992" cy="1753587"/>
          </a:xfrm>
          <a:prstGeom prst="swooshArrow">
            <a:avLst>
              <a:gd name="adj1" fmla="val 19475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TextBox 33"/>
          <p:cNvSpPr txBox="1"/>
          <p:nvPr/>
        </p:nvSpPr>
        <p:spPr>
          <a:xfrm>
            <a:off x="5357818" y="4572014"/>
            <a:ext cx="2000264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登录界面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86248" y="2000246"/>
            <a:ext cx="12641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通过手机账号和密码登录系统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58016" y="21429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渠道经理登录界面</a:t>
            </a:r>
            <a:endParaRPr lang="zh-CN" altLang="en-US" b="1" dirty="0"/>
          </a:p>
        </p:txBody>
      </p:sp>
      <p:sp>
        <p:nvSpPr>
          <p:cNvPr id="30" name="矩形 29"/>
          <p:cNvSpPr/>
          <p:nvPr/>
        </p:nvSpPr>
        <p:spPr>
          <a:xfrm>
            <a:off x="2357422" y="71436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领导及渠道主管功能相同，只是操作的数据有差异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形标注 23"/>
          <p:cNvSpPr/>
          <p:nvPr/>
        </p:nvSpPr>
        <p:spPr>
          <a:xfrm>
            <a:off x="3563888" y="940519"/>
            <a:ext cx="1986481" cy="479103"/>
          </a:xfrm>
          <a:prstGeom prst="wedgeEllipseCallout">
            <a:avLst>
              <a:gd name="adj1" fmla="val 87897"/>
              <a:gd name="adj2" fmla="val 1512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渠道经理当月任务完成情况及排名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形标注 24"/>
          <p:cNvSpPr/>
          <p:nvPr/>
        </p:nvSpPr>
        <p:spPr>
          <a:xfrm>
            <a:off x="7164288" y="1419622"/>
            <a:ext cx="1656184" cy="682744"/>
          </a:xfrm>
          <a:prstGeom prst="wedgeEllipseCallout">
            <a:avLst>
              <a:gd name="adj1" fmla="val -81180"/>
              <a:gd name="adj2" fmla="val 7028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下属厅店销量上报一览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形标注 25"/>
          <p:cNvSpPr/>
          <p:nvPr/>
        </p:nvSpPr>
        <p:spPr>
          <a:xfrm>
            <a:off x="7029338" y="3002704"/>
            <a:ext cx="1656184" cy="682744"/>
          </a:xfrm>
          <a:prstGeom prst="wedgeEllipseCallout">
            <a:avLst>
              <a:gd name="adj1" fmla="val -58711"/>
              <a:gd name="adj2" fmla="val 76516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我的日常及最新通知公告提醒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20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34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788" y="934879"/>
            <a:ext cx="1775370" cy="31512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29" y="952256"/>
            <a:ext cx="1812175" cy="30482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19844" y="2055524"/>
            <a:ext cx="30442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左侧滑展示系统菜单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29454" y="4286262"/>
            <a:ext cx="1857388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通知公告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形状 30"/>
          <p:cNvSpPr/>
          <p:nvPr/>
        </p:nvSpPr>
        <p:spPr>
          <a:xfrm rot="1239471">
            <a:off x="5996653" y="1035899"/>
            <a:ext cx="777639" cy="754142"/>
          </a:xfrm>
          <a:prstGeom prst="swooshArrow">
            <a:avLst>
              <a:gd name="adj1" fmla="val 19475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TextBox 29"/>
          <p:cNvSpPr txBox="1"/>
          <p:nvPr/>
        </p:nvSpPr>
        <p:spPr>
          <a:xfrm>
            <a:off x="6408175" y="1818026"/>
            <a:ext cx="25704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右侧滑展示通知公告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90344" y="4310404"/>
            <a:ext cx="1785950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系统首页界面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78" y="952255"/>
            <a:ext cx="1797821" cy="3191131"/>
          </a:xfrm>
          <a:prstGeom prst="rect">
            <a:avLst/>
          </a:prstGeom>
        </p:spPr>
      </p:pic>
      <p:sp>
        <p:nvSpPr>
          <p:cNvPr id="32" name="形状 31"/>
          <p:cNvSpPr/>
          <p:nvPr/>
        </p:nvSpPr>
        <p:spPr>
          <a:xfrm rot="11973482">
            <a:off x="3514257" y="1214997"/>
            <a:ext cx="873171" cy="1100678"/>
          </a:xfrm>
          <a:prstGeom prst="swooshArrow">
            <a:avLst>
              <a:gd name="adj1" fmla="val 19475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TextBox 32"/>
          <p:cNvSpPr txBox="1"/>
          <p:nvPr/>
        </p:nvSpPr>
        <p:spPr>
          <a:xfrm>
            <a:off x="2000232" y="4310404"/>
            <a:ext cx="1785950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系统菜单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643702" y="21429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渠道经理登录后首页</a:t>
            </a:r>
            <a:endParaRPr lang="zh-CN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21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043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500826" y="214296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mtClean="0"/>
              <a:t>渠道经理通知公告管理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12" y="772416"/>
            <a:ext cx="2028187" cy="3605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740" y="746413"/>
            <a:ext cx="2028187" cy="36056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284" y="766326"/>
            <a:ext cx="2016224" cy="35843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19855" y="4515966"/>
            <a:ext cx="129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在首页右侧滑进入通知公告界面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68127" y="4515966"/>
            <a:ext cx="1299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浏览最新的通知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10418" y="4445938"/>
            <a:ext cx="1299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发布通知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形状 43"/>
          <p:cNvSpPr/>
          <p:nvPr/>
        </p:nvSpPr>
        <p:spPr>
          <a:xfrm rot="1239471">
            <a:off x="3305100" y="848900"/>
            <a:ext cx="1080880" cy="435122"/>
          </a:xfrm>
          <a:prstGeom prst="swooshArrow">
            <a:avLst>
              <a:gd name="adj1" fmla="val 19475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形状 44"/>
          <p:cNvSpPr/>
          <p:nvPr/>
        </p:nvSpPr>
        <p:spPr>
          <a:xfrm rot="1239471">
            <a:off x="6217530" y="788387"/>
            <a:ext cx="683041" cy="394860"/>
          </a:xfrm>
          <a:prstGeom prst="swooshArrow">
            <a:avLst>
              <a:gd name="adj1" fmla="val 19475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椭圆 12"/>
          <p:cNvSpPr/>
          <p:nvPr/>
        </p:nvSpPr>
        <p:spPr>
          <a:xfrm>
            <a:off x="8354309" y="771550"/>
            <a:ext cx="538171" cy="5186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900935" y="794238"/>
            <a:ext cx="538171" cy="5186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22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32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316" y="1513424"/>
            <a:ext cx="1712754" cy="2285805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46" y="1514131"/>
            <a:ext cx="1727863" cy="2343503"/>
          </a:xfrm>
          <a:prstGeom prst="rect">
            <a:avLst/>
          </a:prstGeom>
        </p:spPr>
      </p:pic>
      <p:sp>
        <p:nvSpPr>
          <p:cNvPr id="65" name="形状 64"/>
          <p:cNvSpPr/>
          <p:nvPr/>
        </p:nvSpPr>
        <p:spPr>
          <a:xfrm rot="4470984">
            <a:off x="3738289" y="1309940"/>
            <a:ext cx="509218" cy="1017836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92" y="1513424"/>
            <a:ext cx="1731674" cy="2311056"/>
          </a:xfrm>
          <a:prstGeom prst="rect">
            <a:avLst/>
          </a:prstGeom>
        </p:spPr>
      </p:pic>
      <p:sp>
        <p:nvSpPr>
          <p:cNvPr id="67" name="形状 66"/>
          <p:cNvSpPr/>
          <p:nvPr/>
        </p:nvSpPr>
        <p:spPr>
          <a:xfrm rot="2426878">
            <a:off x="6134762" y="2074222"/>
            <a:ext cx="708388" cy="1688549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7" name="矩形 86"/>
          <p:cNvSpPr/>
          <p:nvPr/>
        </p:nvSpPr>
        <p:spPr>
          <a:xfrm>
            <a:off x="3838792" y="2240827"/>
            <a:ext cx="5247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点击进入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筛选界面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264070" y="2054975"/>
            <a:ext cx="773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根据筛选条件生成汇总图表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00826" y="214296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渠道经理销售日报界面</a:t>
            </a:r>
            <a:endParaRPr lang="zh-CN" altLang="en-US" b="1" dirty="0"/>
          </a:p>
        </p:txBody>
      </p:sp>
      <p:sp>
        <p:nvSpPr>
          <p:cNvPr id="30" name="圆角矩形 29"/>
          <p:cNvSpPr/>
          <p:nvPr/>
        </p:nvSpPr>
        <p:spPr>
          <a:xfrm>
            <a:off x="1928794" y="4000510"/>
            <a:ext cx="6715172" cy="3571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该数据取自</a:t>
            </a:r>
            <a:r>
              <a:rPr lang="en-US" altLang="zh-CN" sz="1600" dirty="0" smtClean="0">
                <a:solidFill>
                  <a:schemeClr val="tx1"/>
                </a:solidFill>
              </a:rPr>
              <a:t>IT</a:t>
            </a:r>
            <a:r>
              <a:rPr lang="zh-CN" altLang="en-US" sz="1600" dirty="0" smtClean="0">
                <a:solidFill>
                  <a:schemeClr val="tx1"/>
                </a:solidFill>
              </a:rPr>
              <a:t>系统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椭圆形标注 1"/>
          <p:cNvSpPr/>
          <p:nvPr/>
        </p:nvSpPr>
        <p:spPr>
          <a:xfrm>
            <a:off x="2677825" y="51470"/>
            <a:ext cx="2321934" cy="971347"/>
          </a:xfrm>
          <a:prstGeom prst="wedgeEllipseCallout">
            <a:avLst>
              <a:gd name="adj1" fmla="val -48578"/>
              <a:gd name="adj2" fmla="val 196111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tx1"/>
                </a:solidFill>
              </a:rPr>
              <a:t>在报表界面长按会弹出一个功能菜单，可以将表格保存成突破分享到其他软件中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23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483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sp>
        <p:nvSpPr>
          <p:cNvPr id="26" name="矩形 25"/>
          <p:cNvSpPr/>
          <p:nvPr/>
        </p:nvSpPr>
        <p:spPr>
          <a:xfrm>
            <a:off x="2285984" y="964105"/>
            <a:ext cx="3312368" cy="430887"/>
          </a:xfrm>
          <a:prstGeom prst="rect">
            <a:avLst/>
          </a:prstGeom>
          <a:ln w="317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记录巡店并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查询个人或者他人的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巡店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4" y="1330065"/>
            <a:ext cx="2214578" cy="3391337"/>
          </a:xfrm>
          <a:prstGeom prst="rect">
            <a:avLst/>
          </a:prstGeom>
          <a:ln w="3175">
            <a:noFill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94" y="1323554"/>
            <a:ext cx="2123215" cy="3330543"/>
          </a:xfrm>
          <a:prstGeom prst="rect">
            <a:avLst/>
          </a:prstGeom>
          <a:ln w="3175">
            <a:noFill/>
          </a:ln>
        </p:spPr>
      </p:pic>
      <p:cxnSp>
        <p:nvCxnSpPr>
          <p:cNvPr id="25" name="直接连接符 24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500826" y="21429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渠道经理巡一巡界面</a:t>
            </a:r>
            <a:endParaRPr lang="zh-CN" altLang="en-US" b="1" dirty="0"/>
          </a:p>
        </p:txBody>
      </p:sp>
      <p:sp>
        <p:nvSpPr>
          <p:cNvPr id="21" name="形状 20"/>
          <p:cNvSpPr/>
          <p:nvPr/>
        </p:nvSpPr>
        <p:spPr>
          <a:xfrm rot="4470984">
            <a:off x="4682661" y="976460"/>
            <a:ext cx="444990" cy="1315334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椭圆形标注 1"/>
          <p:cNvSpPr/>
          <p:nvPr/>
        </p:nvSpPr>
        <p:spPr>
          <a:xfrm>
            <a:off x="3131840" y="2901471"/>
            <a:ext cx="1512168" cy="750399"/>
          </a:xfrm>
          <a:prstGeom prst="wedgeEllipseCallout">
            <a:avLst>
              <a:gd name="adj1" fmla="val -55287"/>
              <a:gd name="adj2" fmla="val 127678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点击图片查看巡店具体信息及大图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7130458" y="1491427"/>
            <a:ext cx="1818070" cy="751110"/>
          </a:xfrm>
          <a:prstGeom prst="wedgeEllipseCallout">
            <a:avLst>
              <a:gd name="adj1" fmla="val -91134"/>
              <a:gd name="adj2" fmla="val 75184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点击加号进行拍照上</a:t>
            </a:r>
            <a:r>
              <a:rPr lang="zh-CN" altLang="en-US" sz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传（目前每次最多三张照片）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24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254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32" y="1214428"/>
            <a:ext cx="1813466" cy="264320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2" y="1214428"/>
            <a:ext cx="1857388" cy="273085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12" y="1214428"/>
            <a:ext cx="1858598" cy="2714644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2000232" y="4000510"/>
            <a:ext cx="1785950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日程首页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143373" y="4017518"/>
            <a:ext cx="1857388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新增日程界面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286512" y="4000510"/>
            <a:ext cx="1857388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添加日程后界面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928794" y="642924"/>
            <a:ext cx="2276080" cy="430887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用户安排提醒自己的日程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上级角色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指派任务给次级人员</a:t>
            </a: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00826" y="214296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渠道经理日程管理界面</a:t>
            </a:r>
            <a:endParaRPr lang="zh-CN" altLang="en-US" b="1" dirty="0"/>
          </a:p>
        </p:txBody>
      </p:sp>
      <p:sp>
        <p:nvSpPr>
          <p:cNvPr id="2" name="椭圆形标注 1"/>
          <p:cNvSpPr/>
          <p:nvPr/>
        </p:nvSpPr>
        <p:spPr>
          <a:xfrm>
            <a:off x="4499993" y="2793746"/>
            <a:ext cx="2000834" cy="786116"/>
          </a:xfrm>
          <a:prstGeom prst="wedgeEllipseCallout">
            <a:avLst>
              <a:gd name="adj1" fmla="val -37287"/>
              <a:gd name="adj2" fmla="val -125855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渠道经理可以通过成员指派给厅店添加任务通知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25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54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8" y="1142989"/>
            <a:ext cx="2143140" cy="3214711"/>
          </a:xfrm>
          <a:prstGeom prst="rect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22" y="1142990"/>
            <a:ext cx="2071702" cy="3214710"/>
          </a:xfrm>
          <a:prstGeom prst="rect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</p:pic>
      <p:cxnSp>
        <p:nvCxnSpPr>
          <p:cNvPr id="25" name="直接连接符 24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81695" y="21429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渠道经理学一学界面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292344" y="2081661"/>
            <a:ext cx="1656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学一学内容由</a:t>
            </a: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管理端发布，主管发布的内容全体用户可以浏览，渠道经理发布的其管辖的厅店可以浏览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26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357422" y="642924"/>
            <a:ext cx="3500462" cy="430887"/>
          </a:xfrm>
          <a:prstGeom prst="rect">
            <a:avLst/>
          </a:prstGeom>
          <a:ln w="317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销售资讯浏览、查询和发布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二期上线分享功能，并改版为“学一学”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397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286248" y="1123054"/>
            <a:ext cx="4000528" cy="448564"/>
            <a:chOff x="1632" y="1368"/>
            <a:chExt cx="2982" cy="288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1686" y="1368"/>
              <a:ext cx="2928" cy="288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400" y="1392"/>
              <a:ext cx="1682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易销邦产品简介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632" y="1434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4286248" y="1908872"/>
            <a:ext cx="4000528" cy="448564"/>
            <a:chOff x="1632" y="1800"/>
            <a:chExt cx="2982" cy="288"/>
          </a:xfrm>
        </p:grpSpPr>
        <p:sp>
          <p:nvSpPr>
            <p:cNvPr id="9" name="AutoShape 9"/>
            <p:cNvSpPr>
              <a:spLocks noChangeArrowheads="1"/>
            </p:cNvSpPr>
            <p:nvPr/>
          </p:nvSpPr>
          <p:spPr bwMode="auto">
            <a:xfrm>
              <a:off x="1686" y="1800"/>
              <a:ext cx="2928" cy="288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2591" y="1813"/>
              <a:ext cx="1342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角色及功能展示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1632" y="186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grpSp>
        <p:nvGrpSpPr>
          <p:cNvPr id="12" name="Group 16"/>
          <p:cNvGrpSpPr>
            <a:grpSpLocks/>
          </p:cNvGrpSpPr>
          <p:nvPr/>
        </p:nvGrpSpPr>
        <p:grpSpPr bwMode="auto">
          <a:xfrm>
            <a:off x="4286248" y="2714626"/>
            <a:ext cx="4000528" cy="448564"/>
            <a:chOff x="1632" y="2682"/>
            <a:chExt cx="2982" cy="288"/>
          </a:xfrm>
        </p:grpSpPr>
        <p:sp>
          <p:nvSpPr>
            <p:cNvPr id="13" name="AutoShape 17"/>
            <p:cNvSpPr>
              <a:spLocks noChangeArrowheads="1"/>
            </p:cNvSpPr>
            <p:nvPr/>
          </p:nvSpPr>
          <p:spPr bwMode="auto">
            <a:xfrm>
              <a:off x="1686" y="2682"/>
              <a:ext cx="2928" cy="288"/>
            </a:xfrm>
            <a:prstGeom prst="roundRect">
              <a:avLst>
                <a:gd name="adj" fmla="val 50000"/>
              </a:avLst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2591" y="2728"/>
              <a:ext cx="1342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手机端功能展示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Oval 19"/>
            <p:cNvSpPr>
              <a:spLocks noChangeArrowheads="1"/>
            </p:cNvSpPr>
            <p:nvPr/>
          </p:nvSpPr>
          <p:spPr bwMode="auto">
            <a:xfrm>
              <a:off x="1632" y="2751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grpSp>
        <p:nvGrpSpPr>
          <p:cNvPr id="16" name="Group 20"/>
          <p:cNvGrpSpPr>
            <a:grpSpLocks/>
          </p:cNvGrpSpPr>
          <p:nvPr/>
        </p:nvGrpSpPr>
        <p:grpSpPr bwMode="auto">
          <a:xfrm>
            <a:off x="4286248" y="3568954"/>
            <a:ext cx="4000528" cy="448564"/>
            <a:chOff x="1632" y="3120"/>
            <a:chExt cx="2982" cy="288"/>
          </a:xfrm>
        </p:grpSpPr>
        <p:sp>
          <p:nvSpPr>
            <p:cNvPr id="17" name="AutoShape 21"/>
            <p:cNvSpPr>
              <a:spLocks noChangeArrowheads="1"/>
            </p:cNvSpPr>
            <p:nvPr/>
          </p:nvSpPr>
          <p:spPr bwMode="auto">
            <a:xfrm>
              <a:off x="1686" y="3120"/>
              <a:ext cx="2928" cy="288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  <p:sp>
          <p:nvSpPr>
            <p:cNvPr id="18" name="Rectangle 22"/>
            <p:cNvSpPr>
              <a:spLocks noChangeArrowheads="1"/>
            </p:cNvSpPr>
            <p:nvPr/>
          </p:nvSpPr>
          <p:spPr bwMode="auto">
            <a:xfrm>
              <a:off x="2595" y="3168"/>
              <a:ext cx="1398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端功能展示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val 23"/>
            <p:cNvSpPr>
              <a:spLocks noChangeArrowheads="1"/>
            </p:cNvSpPr>
            <p:nvPr/>
          </p:nvSpPr>
          <p:spPr bwMode="auto">
            <a:xfrm>
              <a:off x="1632" y="3183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sp>
        <p:nvSpPr>
          <p:cNvPr id="20" name="Line 25"/>
          <p:cNvSpPr>
            <a:spLocks noChangeShapeType="1"/>
          </p:cNvSpPr>
          <p:nvPr/>
        </p:nvSpPr>
        <p:spPr bwMode="auto">
          <a:xfrm flipV="1">
            <a:off x="3306533" y="1357304"/>
            <a:ext cx="321974" cy="37380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>
            <a:off x="3241219" y="3500444"/>
            <a:ext cx="386369" cy="29904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cxnSp>
        <p:nvCxnSpPr>
          <p:cNvPr id="22" name="直接连接符 21"/>
          <p:cNvCxnSpPr/>
          <p:nvPr/>
        </p:nvCxnSpPr>
        <p:spPr>
          <a:xfrm>
            <a:off x="3643306" y="2127339"/>
            <a:ext cx="571504" cy="1588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643306" y="2928940"/>
            <a:ext cx="571504" cy="1588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643306" y="1357304"/>
            <a:ext cx="571504" cy="1588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643306" y="3803204"/>
            <a:ext cx="571504" cy="1588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2063870" y="1857370"/>
            <a:ext cx="1150808" cy="1664578"/>
            <a:chOff x="1495909" y="3238176"/>
            <a:chExt cx="1150808" cy="1664578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909" y="3238176"/>
              <a:ext cx="1150808" cy="1150808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1588532" y="4533422"/>
              <a:ext cx="877163" cy="369332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易销邦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27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07" y="1053549"/>
            <a:ext cx="2044340" cy="3327267"/>
          </a:xfrm>
          <a:prstGeom prst="rect">
            <a:avLst/>
          </a:prstGeom>
        </p:spPr>
      </p:pic>
      <p:sp>
        <p:nvSpPr>
          <p:cNvPr id="30" name="圆角矩形 29"/>
          <p:cNvSpPr/>
          <p:nvPr/>
        </p:nvSpPr>
        <p:spPr>
          <a:xfrm>
            <a:off x="5412996" y="1261298"/>
            <a:ext cx="2763638" cy="5046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店记录曲线图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412996" y="2340722"/>
            <a:ext cx="2763638" cy="5046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巡店次数、巡</a:t>
            </a:r>
            <a:r>
              <a:rPr lang="zh-CN" altLang="en-US" sz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店数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412996" y="3420146"/>
            <a:ext cx="2763638" cy="5046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巡店详细列表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4650374" y="1385520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4650374" y="2451270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4650374" y="3546120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214942" y="642924"/>
            <a:ext cx="3733586" cy="1588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86446" y="214296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WEB</a:t>
            </a:r>
            <a:r>
              <a:rPr lang="zh-CN" altLang="en-US" b="1" dirty="0" smtClean="0"/>
              <a:t>端界面：巡店记录</a:t>
            </a:r>
            <a:endParaRPr lang="zh-CN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28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1547664" y="667559"/>
            <a:ext cx="1152128" cy="326305"/>
          </a:xfrm>
          <a:prstGeom prst="wedgeRoundRectCallout">
            <a:avLst>
              <a:gd name="adj1" fmla="val 35462"/>
              <a:gd name="adj2" fmla="val 209131"/>
              <a:gd name="adj3" fmla="val 1666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tx1"/>
                </a:solidFill>
              </a:rPr>
              <a:t>左侧菜单选项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8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96" y="1254613"/>
            <a:ext cx="2074562" cy="327110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35" name="圆角矩形 34"/>
          <p:cNvSpPr/>
          <p:nvPr/>
        </p:nvSpPr>
        <p:spPr>
          <a:xfrm>
            <a:off x="5918101" y="1689006"/>
            <a:ext cx="2470323" cy="4757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日程表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5912818" y="3032089"/>
            <a:ext cx="2475606" cy="4757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当日日程详细列表</a:t>
            </a:r>
          </a:p>
        </p:txBody>
      </p:sp>
      <p:sp>
        <p:nvSpPr>
          <p:cNvPr id="38" name="右箭头 37"/>
          <p:cNvSpPr/>
          <p:nvPr/>
        </p:nvSpPr>
        <p:spPr>
          <a:xfrm>
            <a:off x="4955976" y="1800558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939902" y="3179643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214942" y="642924"/>
            <a:ext cx="3733586" cy="1588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57884" y="214296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WEB</a:t>
            </a:r>
            <a:r>
              <a:rPr lang="zh-CN" altLang="en-US" b="1" dirty="0" smtClean="0"/>
              <a:t>端界面：日程管理</a:t>
            </a:r>
            <a:endParaRPr lang="zh-CN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29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标注 26"/>
          <p:cNvSpPr/>
          <p:nvPr/>
        </p:nvSpPr>
        <p:spPr>
          <a:xfrm>
            <a:off x="1547664" y="667559"/>
            <a:ext cx="1152128" cy="326305"/>
          </a:xfrm>
          <a:prstGeom prst="wedgeRoundRectCallout">
            <a:avLst>
              <a:gd name="adj1" fmla="val 51151"/>
              <a:gd name="adj2" fmla="val 271042"/>
              <a:gd name="adj3" fmla="val 1666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tx1"/>
                </a:solidFill>
              </a:rPr>
              <a:t>左侧菜单选项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3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928794" y="1785932"/>
            <a:ext cx="6929486" cy="2857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sp>
        <p:nvSpPr>
          <p:cNvPr id="35" name="矩形 34"/>
          <p:cNvSpPr/>
          <p:nvPr/>
        </p:nvSpPr>
        <p:spPr>
          <a:xfrm>
            <a:off x="1857356" y="714362"/>
            <a:ext cx="70554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易销</a:t>
            </a:r>
            <a:r>
              <a:rPr lang="zh-CN" altLang="en-US" sz="11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邦概念：</a:t>
            </a:r>
            <a:endParaRPr lang="en-US" altLang="zh-CN" sz="11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1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电信</a:t>
            </a:r>
            <a:r>
              <a:rPr lang="zh-CN" altLang="en-US" sz="11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销售渠道</a:t>
            </a:r>
            <a:r>
              <a:rPr lang="zh-CN" altLang="en-US" sz="11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管理手机软件，使用对象为公司</a:t>
            </a:r>
            <a:r>
              <a:rPr lang="zh-CN" altLang="en-US" sz="11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领导、渠道主管、渠道经理及厅店（经理及营业员</a:t>
            </a:r>
            <a:r>
              <a:rPr lang="zh-CN" altLang="en-US" sz="11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）等人员。</a:t>
            </a:r>
            <a:endParaRPr lang="en-US" altLang="zh-CN" sz="11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1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完成数据上报，开展巡店管理，查询销售政策，方便任务下达，有效促进销售能力提升。</a:t>
            </a:r>
            <a:endParaRPr lang="en-US" altLang="zh-CN" sz="11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11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928794" y="1857370"/>
            <a:ext cx="32861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页面通过易销邦“扫一扫”直接登录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000232" y="2285998"/>
            <a:ext cx="3357586" cy="2143140"/>
            <a:chOff x="1501519" y="3317718"/>
            <a:chExt cx="4288005" cy="2598089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19" y="3317718"/>
              <a:ext cx="4213708" cy="2598089"/>
            </a:xfrm>
            <a:prstGeom prst="rect">
              <a:avLst/>
            </a:prstGeom>
          </p:spPr>
        </p:pic>
        <p:sp>
          <p:nvSpPr>
            <p:cNvPr id="39" name="圆角矩形 38"/>
            <p:cNvSpPr/>
            <p:nvPr/>
          </p:nvSpPr>
          <p:spPr>
            <a:xfrm>
              <a:off x="4328979" y="3781205"/>
              <a:ext cx="1460545" cy="1310640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5572132" y="1857370"/>
            <a:ext cx="30003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手机端通过短信或二维码扫描下载登录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06" y="2296884"/>
            <a:ext cx="1392821" cy="2164912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2" y="2285998"/>
            <a:ext cx="1413668" cy="2214578"/>
          </a:xfrm>
          <a:prstGeom prst="rect">
            <a:avLst/>
          </a:prstGeom>
        </p:spPr>
      </p:pic>
      <p:cxnSp>
        <p:nvCxnSpPr>
          <p:cNvPr id="30" name="直接连接符 29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90824" y="2735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易销邦简介</a:t>
            </a:r>
            <a:endParaRPr lang="zh-CN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3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07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5581252" y="1337123"/>
            <a:ext cx="2699642" cy="51885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信息编辑框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5580134" y="2878767"/>
            <a:ext cx="2684437" cy="533221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通知详情列表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5580135" y="2118757"/>
            <a:ext cx="2684437" cy="52002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酬金政策详细列表</a:t>
            </a:r>
          </a:p>
        </p:txBody>
      </p:sp>
      <p:sp>
        <p:nvSpPr>
          <p:cNvPr id="33" name="右箭头 32"/>
          <p:cNvSpPr/>
          <p:nvPr/>
        </p:nvSpPr>
        <p:spPr>
          <a:xfrm>
            <a:off x="4660104" y="1470221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4649170" y="3014853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4660104" y="2242537"/>
            <a:ext cx="563924" cy="25266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789" y="1053152"/>
            <a:ext cx="2141195" cy="348490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cxnSp>
        <p:nvCxnSpPr>
          <p:cNvPr id="26" name="直接连接符 25"/>
          <p:cNvCxnSpPr/>
          <p:nvPr/>
        </p:nvCxnSpPr>
        <p:spPr>
          <a:xfrm>
            <a:off x="5214942" y="642924"/>
            <a:ext cx="3733586" cy="1588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29322" y="214296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WEB</a:t>
            </a:r>
            <a:r>
              <a:rPr lang="zh-CN" altLang="en-US" b="1" dirty="0" smtClean="0"/>
              <a:t>端界面：信息管理</a:t>
            </a:r>
            <a:endParaRPr lang="zh-CN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30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圆角矩形标注 24"/>
          <p:cNvSpPr/>
          <p:nvPr/>
        </p:nvSpPr>
        <p:spPr>
          <a:xfrm>
            <a:off x="1547664" y="667559"/>
            <a:ext cx="1152128" cy="326305"/>
          </a:xfrm>
          <a:prstGeom prst="wedgeRoundRectCallout">
            <a:avLst>
              <a:gd name="adj1" fmla="val 28079"/>
              <a:gd name="adj2" fmla="val 205873"/>
              <a:gd name="adj3" fmla="val 16667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tx1"/>
                </a:solidFill>
              </a:rPr>
              <a:t>左侧菜单选项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319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402" y="953921"/>
            <a:ext cx="2167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024D61"/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r>
              <a:rPr lang="zh-CN" altLang="en-US" sz="1600" dirty="0" smtClean="0">
                <a:solidFill>
                  <a:srgbClr val="024D61"/>
                </a:solidFill>
                <a:latin typeface="微软雅黑" pitchFamily="34" charset="-122"/>
                <a:ea typeface="微软雅黑" pitchFamily="34" charset="-122"/>
              </a:rPr>
              <a:t> 谢谢您的观看</a:t>
            </a:r>
            <a:endParaRPr lang="zh-CN" altLang="en-US" sz="1600" dirty="0">
              <a:solidFill>
                <a:srgbClr val="024D6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 descr="D:\工作文件\艾克塞伦\定稿设计\PPT模板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8" y="3219822"/>
            <a:ext cx="1065752" cy="3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工作文件\艾克塞伦\定稿设计\PPT模板\x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29985"/>
            <a:ext cx="2226540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611560" y="2211710"/>
            <a:ext cx="3456384" cy="45719"/>
            <a:chOff x="538436" y="1448223"/>
            <a:chExt cx="2617292" cy="45719"/>
          </a:xfrm>
        </p:grpSpPr>
        <p:sp>
          <p:nvSpPr>
            <p:cNvPr id="18" name="矩形 17"/>
            <p:cNvSpPr/>
            <p:nvPr/>
          </p:nvSpPr>
          <p:spPr>
            <a:xfrm flipV="1">
              <a:off x="538436" y="1448223"/>
              <a:ext cx="1308646" cy="45719"/>
            </a:xfrm>
            <a:prstGeom prst="rect">
              <a:avLst/>
            </a:prstGeom>
            <a:solidFill>
              <a:schemeClr val="accent5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flipV="1">
              <a:off x="1847082" y="1448223"/>
              <a:ext cx="1308646" cy="457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31986" y="2283718"/>
            <a:ext cx="3535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smtClean="0">
                <a:solidFill>
                  <a:srgbClr val="024D61"/>
                </a:solidFill>
                <a:latin typeface="微软雅黑" pitchFamily="34" charset="-122"/>
                <a:ea typeface="微软雅黑" pitchFamily="34" charset="-122"/>
              </a:rPr>
              <a:t>联系</a:t>
            </a:r>
            <a:r>
              <a:rPr lang="zh-CN" altLang="en-US" sz="1000" dirty="0" smtClean="0">
                <a:solidFill>
                  <a:srgbClr val="024D61"/>
                </a:solidFill>
                <a:latin typeface="微软雅黑" pitchFamily="34" charset="-122"/>
                <a:ea typeface="微软雅黑" pitchFamily="34" charset="-122"/>
              </a:rPr>
              <a:t>方式</a:t>
            </a:r>
            <a:endParaRPr lang="en-US" altLang="zh-CN" sz="1000" dirty="0">
              <a:solidFill>
                <a:srgbClr val="024D6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>
                <a:solidFill>
                  <a:srgbClr val="024D61"/>
                </a:solidFill>
                <a:latin typeface="微软雅黑" pitchFamily="34" charset="-122"/>
                <a:ea typeface="微软雅黑" pitchFamily="34" charset="-122"/>
              </a:rPr>
              <a:t>座机：</a:t>
            </a:r>
            <a:r>
              <a:rPr lang="en-US" altLang="zh-CN" sz="1000" smtClean="0">
                <a:solidFill>
                  <a:srgbClr val="024D61"/>
                </a:solidFill>
                <a:latin typeface="微软雅黑" pitchFamily="34" charset="-122"/>
                <a:ea typeface="微软雅黑" pitchFamily="34" charset="-122"/>
              </a:rPr>
              <a:t>028-85530777  </a:t>
            </a:r>
            <a:r>
              <a:rPr lang="zh-CN" altLang="en-US" sz="1000">
                <a:solidFill>
                  <a:srgbClr val="024D61"/>
                </a:solidFill>
                <a:latin typeface="微软雅黑" pitchFamily="34" charset="-122"/>
                <a:ea typeface="微软雅黑" pitchFamily="34" charset="-122"/>
              </a:rPr>
              <a:t>电子邮件：</a:t>
            </a:r>
            <a:r>
              <a:rPr lang="en-US" altLang="zh-CN" sz="1000">
                <a:solidFill>
                  <a:srgbClr val="024D61"/>
                </a:solidFill>
                <a:latin typeface="微软雅黑" pitchFamily="34" charset="-122"/>
                <a:ea typeface="微软雅黑" pitchFamily="34" charset="-122"/>
              </a:rPr>
              <a:t>service@aksl.com.cn</a:t>
            </a:r>
          </a:p>
          <a:p>
            <a:endParaRPr lang="en-US" altLang="zh-CN" sz="1000">
              <a:solidFill>
                <a:srgbClr val="024D6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>
                <a:solidFill>
                  <a:srgbClr val="024D61"/>
                </a:solidFill>
                <a:latin typeface="微软雅黑" pitchFamily="34" charset="-122"/>
                <a:ea typeface="微软雅黑" pitchFamily="34" charset="-122"/>
              </a:rPr>
              <a:t>客服</a:t>
            </a:r>
            <a:r>
              <a:rPr lang="en-US" altLang="zh-CN" sz="1000">
                <a:solidFill>
                  <a:srgbClr val="024D6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000">
                <a:solidFill>
                  <a:srgbClr val="024D6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000">
                <a:solidFill>
                  <a:srgbClr val="024D61"/>
                </a:solidFill>
                <a:latin typeface="微软雅黑" pitchFamily="34" charset="-122"/>
                <a:ea typeface="微软雅黑" pitchFamily="34" charset="-122"/>
              </a:rPr>
              <a:t>961000080  </a:t>
            </a:r>
            <a:r>
              <a:rPr lang="zh-CN" altLang="en-US" sz="1000">
                <a:solidFill>
                  <a:srgbClr val="024D61"/>
                </a:solidFill>
                <a:latin typeface="微软雅黑" pitchFamily="34" charset="-122"/>
                <a:ea typeface="微软雅黑" pitchFamily="34" charset="-122"/>
              </a:rPr>
              <a:t>易信客服：</a:t>
            </a:r>
            <a:r>
              <a:rPr lang="en-US" altLang="zh-CN" sz="1000">
                <a:solidFill>
                  <a:srgbClr val="024D61"/>
                </a:solidFill>
                <a:latin typeface="微软雅黑" pitchFamily="34" charset="-122"/>
                <a:ea typeface="微软雅黑" pitchFamily="34" charset="-122"/>
              </a:rPr>
              <a:t> yixiaobang</a:t>
            </a:r>
            <a:endParaRPr lang="zh-CN" altLang="en-US" sz="1000" dirty="0">
              <a:solidFill>
                <a:srgbClr val="024D6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11560" y="1347614"/>
            <a:ext cx="3456384" cy="45719"/>
            <a:chOff x="538436" y="1448223"/>
            <a:chExt cx="2617292" cy="45719"/>
          </a:xfrm>
        </p:grpSpPr>
        <p:sp>
          <p:nvSpPr>
            <p:cNvPr id="22" name="矩形 21"/>
            <p:cNvSpPr/>
            <p:nvPr/>
          </p:nvSpPr>
          <p:spPr>
            <a:xfrm flipV="1">
              <a:off x="538436" y="1448223"/>
              <a:ext cx="1308646" cy="45719"/>
            </a:xfrm>
            <a:prstGeom prst="rect">
              <a:avLst/>
            </a:prstGeom>
            <a:solidFill>
              <a:schemeClr val="accent5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flipV="1">
              <a:off x="1847082" y="1448223"/>
              <a:ext cx="1308646" cy="457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4" descr="https://nos.163.com/yixinpublic/pr_otlr1xcdjh6kcng-fzkbxq==_1389340394_6637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751509"/>
            <a:ext cx="3064417" cy="306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3908" y="360652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扫一扫添加易信客服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31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9368" y="843558"/>
            <a:ext cx="530914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客户端下载地址：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http://dydx.merp.aksl.com.cn:8023/app/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2" name="Picture 4" descr="http://dydx.merp.aksl.com.cn:8023/merp/img/downloadap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168" y="15615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86182" y="1323793"/>
            <a:ext cx="2286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扫描二维码下载客户端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743034" y="21429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易销邦下载及登录</a:t>
            </a:r>
            <a:endParaRPr lang="zh-CN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604394" y="4263523"/>
            <a:ext cx="568104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页面登录地址：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dydx.merp.aksl.com.cn:8023/merp/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4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380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grpSp>
        <p:nvGrpSpPr>
          <p:cNvPr id="31" name="Group 4"/>
          <p:cNvGrpSpPr>
            <a:grpSpLocks/>
          </p:cNvGrpSpPr>
          <p:nvPr/>
        </p:nvGrpSpPr>
        <p:grpSpPr bwMode="auto">
          <a:xfrm>
            <a:off x="4286248" y="1123054"/>
            <a:ext cx="4000528" cy="448564"/>
            <a:chOff x="1632" y="1368"/>
            <a:chExt cx="2982" cy="288"/>
          </a:xfrm>
        </p:grpSpPr>
        <p:sp>
          <p:nvSpPr>
            <p:cNvPr id="32" name="AutoShape 5"/>
            <p:cNvSpPr>
              <a:spLocks noChangeArrowheads="1"/>
            </p:cNvSpPr>
            <p:nvPr/>
          </p:nvSpPr>
          <p:spPr bwMode="auto">
            <a:xfrm>
              <a:off x="1686" y="1368"/>
              <a:ext cx="2928" cy="288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  <p:sp>
          <p:nvSpPr>
            <p:cNvPr id="33" name="Rectangle 6"/>
            <p:cNvSpPr>
              <a:spLocks noChangeArrowheads="1"/>
            </p:cNvSpPr>
            <p:nvPr/>
          </p:nvSpPr>
          <p:spPr bwMode="auto">
            <a:xfrm>
              <a:off x="2400" y="1392"/>
              <a:ext cx="1682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易销邦产品简介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Oval 7"/>
            <p:cNvSpPr>
              <a:spLocks noChangeArrowheads="1"/>
            </p:cNvSpPr>
            <p:nvPr/>
          </p:nvSpPr>
          <p:spPr bwMode="auto">
            <a:xfrm>
              <a:off x="1632" y="1434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grpSp>
        <p:nvGrpSpPr>
          <p:cNvPr id="47" name="Group 8"/>
          <p:cNvGrpSpPr>
            <a:grpSpLocks/>
          </p:cNvGrpSpPr>
          <p:nvPr/>
        </p:nvGrpSpPr>
        <p:grpSpPr bwMode="auto">
          <a:xfrm>
            <a:off x="4286248" y="1908872"/>
            <a:ext cx="4000528" cy="448564"/>
            <a:chOff x="1632" y="1800"/>
            <a:chExt cx="2982" cy="288"/>
          </a:xfrm>
        </p:grpSpPr>
        <p:sp>
          <p:nvSpPr>
            <p:cNvPr id="48" name="AutoShape 9"/>
            <p:cNvSpPr>
              <a:spLocks noChangeArrowheads="1"/>
            </p:cNvSpPr>
            <p:nvPr/>
          </p:nvSpPr>
          <p:spPr bwMode="auto">
            <a:xfrm>
              <a:off x="1686" y="1800"/>
              <a:ext cx="2928" cy="288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  <p:sp>
          <p:nvSpPr>
            <p:cNvPr id="49" name="Rectangle 10"/>
            <p:cNvSpPr>
              <a:spLocks noChangeArrowheads="1"/>
            </p:cNvSpPr>
            <p:nvPr/>
          </p:nvSpPr>
          <p:spPr bwMode="auto">
            <a:xfrm>
              <a:off x="2591" y="1813"/>
              <a:ext cx="1342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角色及功能展示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11"/>
            <p:cNvSpPr>
              <a:spLocks noChangeArrowheads="1"/>
            </p:cNvSpPr>
            <p:nvPr/>
          </p:nvSpPr>
          <p:spPr bwMode="auto">
            <a:xfrm>
              <a:off x="1632" y="186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grpSp>
        <p:nvGrpSpPr>
          <p:cNvPr id="51" name="Group 16"/>
          <p:cNvGrpSpPr>
            <a:grpSpLocks/>
          </p:cNvGrpSpPr>
          <p:nvPr/>
        </p:nvGrpSpPr>
        <p:grpSpPr bwMode="auto">
          <a:xfrm>
            <a:off x="4286248" y="2714626"/>
            <a:ext cx="4000528" cy="448564"/>
            <a:chOff x="1632" y="2682"/>
            <a:chExt cx="2982" cy="288"/>
          </a:xfrm>
        </p:grpSpPr>
        <p:sp>
          <p:nvSpPr>
            <p:cNvPr id="52" name="AutoShape 17"/>
            <p:cNvSpPr>
              <a:spLocks noChangeArrowheads="1"/>
            </p:cNvSpPr>
            <p:nvPr/>
          </p:nvSpPr>
          <p:spPr bwMode="auto">
            <a:xfrm>
              <a:off x="1686" y="2682"/>
              <a:ext cx="2928" cy="288"/>
            </a:xfrm>
            <a:prstGeom prst="roundRect">
              <a:avLst>
                <a:gd name="adj" fmla="val 50000"/>
              </a:avLst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  <p:sp>
          <p:nvSpPr>
            <p:cNvPr id="53" name="Rectangle 18"/>
            <p:cNvSpPr>
              <a:spLocks noChangeArrowheads="1"/>
            </p:cNvSpPr>
            <p:nvPr/>
          </p:nvSpPr>
          <p:spPr bwMode="auto">
            <a:xfrm>
              <a:off x="2591" y="2728"/>
              <a:ext cx="1342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手机端功能展示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19"/>
            <p:cNvSpPr>
              <a:spLocks noChangeArrowheads="1"/>
            </p:cNvSpPr>
            <p:nvPr/>
          </p:nvSpPr>
          <p:spPr bwMode="auto">
            <a:xfrm>
              <a:off x="1632" y="2751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grpSp>
        <p:nvGrpSpPr>
          <p:cNvPr id="55" name="Group 20"/>
          <p:cNvGrpSpPr>
            <a:grpSpLocks/>
          </p:cNvGrpSpPr>
          <p:nvPr/>
        </p:nvGrpSpPr>
        <p:grpSpPr bwMode="auto">
          <a:xfrm>
            <a:off x="4286248" y="3568954"/>
            <a:ext cx="4000528" cy="448564"/>
            <a:chOff x="1632" y="3120"/>
            <a:chExt cx="2982" cy="288"/>
          </a:xfrm>
        </p:grpSpPr>
        <p:sp>
          <p:nvSpPr>
            <p:cNvPr id="56" name="AutoShape 21"/>
            <p:cNvSpPr>
              <a:spLocks noChangeArrowheads="1"/>
            </p:cNvSpPr>
            <p:nvPr/>
          </p:nvSpPr>
          <p:spPr bwMode="auto">
            <a:xfrm>
              <a:off x="1686" y="3120"/>
              <a:ext cx="2928" cy="288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  <p:sp>
          <p:nvSpPr>
            <p:cNvPr id="57" name="Rectangle 22"/>
            <p:cNvSpPr>
              <a:spLocks noChangeArrowheads="1"/>
            </p:cNvSpPr>
            <p:nvPr/>
          </p:nvSpPr>
          <p:spPr bwMode="auto">
            <a:xfrm>
              <a:off x="2595" y="3168"/>
              <a:ext cx="1398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端功能展示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23"/>
            <p:cNvSpPr>
              <a:spLocks noChangeArrowheads="1"/>
            </p:cNvSpPr>
            <p:nvPr/>
          </p:nvSpPr>
          <p:spPr bwMode="auto">
            <a:xfrm>
              <a:off x="1632" y="3183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sp>
        <p:nvSpPr>
          <p:cNvPr id="59" name="Line 25"/>
          <p:cNvSpPr>
            <a:spLocks noChangeShapeType="1"/>
          </p:cNvSpPr>
          <p:nvPr/>
        </p:nvSpPr>
        <p:spPr bwMode="auto">
          <a:xfrm flipV="1">
            <a:off x="3306533" y="1357304"/>
            <a:ext cx="321974" cy="37380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60" name="Line 26"/>
          <p:cNvSpPr>
            <a:spLocks noChangeShapeType="1"/>
          </p:cNvSpPr>
          <p:nvPr/>
        </p:nvSpPr>
        <p:spPr bwMode="auto">
          <a:xfrm>
            <a:off x="3251852" y="3511077"/>
            <a:ext cx="386369" cy="29904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cxnSp>
        <p:nvCxnSpPr>
          <p:cNvPr id="61" name="直接连接符 60"/>
          <p:cNvCxnSpPr/>
          <p:nvPr/>
        </p:nvCxnSpPr>
        <p:spPr>
          <a:xfrm>
            <a:off x="3643306" y="2127339"/>
            <a:ext cx="571504" cy="1588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3643306" y="2928940"/>
            <a:ext cx="571504" cy="1588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3643306" y="1357304"/>
            <a:ext cx="571504" cy="1588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3643306" y="3803204"/>
            <a:ext cx="571504" cy="1588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2063870" y="1857370"/>
            <a:ext cx="1150808" cy="1664578"/>
            <a:chOff x="1495909" y="3238176"/>
            <a:chExt cx="1150808" cy="1664578"/>
          </a:xfrm>
        </p:grpSpPr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909" y="3238176"/>
              <a:ext cx="1150808" cy="1150808"/>
            </a:xfrm>
            <a:prstGeom prst="rect">
              <a:avLst/>
            </a:prstGeom>
          </p:spPr>
        </p:pic>
        <p:sp>
          <p:nvSpPr>
            <p:cNvPr id="67" name="矩形 66"/>
            <p:cNvSpPr/>
            <p:nvPr/>
          </p:nvSpPr>
          <p:spPr>
            <a:xfrm>
              <a:off x="1588532" y="4533422"/>
              <a:ext cx="877163" cy="369332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易销邦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5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112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5191" y="2901471"/>
            <a:ext cx="1728191" cy="11758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88079"/>
            <a:ext cx="1573168" cy="10556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973073"/>
            <a:ext cx="1399802" cy="13998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25" y="2271485"/>
            <a:ext cx="1122038" cy="1122038"/>
          </a:xfrm>
          <a:prstGeom prst="rect">
            <a:avLst/>
          </a:prstGeom>
        </p:spPr>
      </p:pic>
      <p:sp>
        <p:nvSpPr>
          <p:cNvPr id="27" name="形状 26"/>
          <p:cNvSpPr/>
          <p:nvPr/>
        </p:nvSpPr>
        <p:spPr>
          <a:xfrm rot="2341630">
            <a:off x="3282606" y="2437909"/>
            <a:ext cx="510292" cy="857065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形状 28"/>
          <p:cNvSpPr/>
          <p:nvPr/>
        </p:nvSpPr>
        <p:spPr>
          <a:xfrm rot="2341630">
            <a:off x="4788458" y="1800793"/>
            <a:ext cx="510292" cy="857065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形状 29"/>
          <p:cNvSpPr/>
          <p:nvPr/>
        </p:nvSpPr>
        <p:spPr>
          <a:xfrm rot="2341630">
            <a:off x="6621111" y="1151755"/>
            <a:ext cx="510292" cy="857065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FF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矩形 30"/>
          <p:cNvSpPr/>
          <p:nvPr/>
        </p:nvSpPr>
        <p:spPr>
          <a:xfrm>
            <a:off x="1489968" y="4117423"/>
            <a:ext cx="1980029" cy="307777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厅店（店长及营业员）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883738" y="3393523"/>
            <a:ext cx="902811" cy="307777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渠道经理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641975" y="2698859"/>
            <a:ext cx="902811" cy="307777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渠道主管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129454" y="2544971"/>
            <a:ext cx="1261884" cy="307777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业务部门领导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02042" y="1502527"/>
            <a:ext cx="155588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上报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本厅店考核业务类型的销量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上报历史记录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</a:t>
            </a: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通知公告信息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厅店业务能力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512737" y="1014420"/>
            <a:ext cx="155588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管理厅店考核业务类型的销量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上报历史记录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厅店巡</a:t>
            </a: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店记录</a:t>
            </a:r>
            <a:endParaRPr lang="en-US" altLang="zh-CN" sz="11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通知公告信息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指派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13388" y="2990723"/>
            <a:ext cx="156286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管理厅店考核业务类型的销量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上报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历史记录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厅店巡店记录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业务知识</a:t>
            </a:r>
            <a:endParaRPr lang="en-US" altLang="zh-CN" sz="11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通知公告信息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指派</a:t>
            </a: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工作计划任务值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014238" y="2866441"/>
            <a:ext cx="155588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管理厅店考核业务类型的销量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</a:t>
            </a: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上报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历史记录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业务销售数据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厅店巡店记录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</a:t>
            </a: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指派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43034" y="214296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分角色功能描述</a:t>
            </a:r>
            <a:endParaRPr lang="zh-CN" alt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6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33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7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7687" y="894284"/>
            <a:ext cx="500065" cy="46302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8" y="894283"/>
            <a:ext cx="428628" cy="445632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2" y="894284"/>
            <a:ext cx="526600" cy="428628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44" y="894283"/>
            <a:ext cx="428628" cy="428628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cxnSp>
        <p:nvCxnSpPr>
          <p:cNvPr id="70" name="直接连接符 69"/>
          <p:cNvCxnSpPr/>
          <p:nvPr/>
        </p:nvCxnSpPr>
        <p:spPr>
          <a:xfrm>
            <a:off x="2285984" y="1571618"/>
            <a:ext cx="614366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表格 71"/>
          <p:cNvGraphicFramePr>
            <a:graphicFrameLocks noGrp="1"/>
          </p:cNvGraphicFramePr>
          <p:nvPr/>
        </p:nvGraphicFramePr>
        <p:xfrm>
          <a:off x="2786050" y="1714494"/>
          <a:ext cx="5616599" cy="1489075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571636"/>
                <a:gridCol w="857256"/>
                <a:gridCol w="1071570"/>
                <a:gridCol w="1000132"/>
                <a:gridCol w="1116005"/>
              </a:tblGrid>
              <a:tr h="149815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销量上报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填报数据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/>
                        <a:t>催报并浏览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浏览并汇总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浏览数据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49815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/>
                        <a:t>销售日报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浏览查询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49815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/>
                        <a:t>我的日程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接收任务及设置日程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下派任务及自我设定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49815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/>
                        <a:t>巡一巡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无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定位拍照及查询记录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49815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/>
                        <a:t>扫一扫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无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登录</a:t>
                      </a:r>
                      <a:r>
                        <a:rPr lang="en-US" sz="1200" b="1" u="none" strike="noStrike" dirty="0"/>
                        <a:t>WEB</a:t>
                      </a:r>
                      <a:r>
                        <a:rPr lang="zh-CN" altLang="en-US" sz="1200" b="1" u="none" strike="noStrike" dirty="0"/>
                        <a:t>网页版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49815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/>
                        <a:t>销售政策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查询浏览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发布及查询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49815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solidFill>
                            <a:srgbClr val="FF0000"/>
                          </a:solidFill>
                        </a:rPr>
                        <a:t>学一学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二期上线，改版销售政策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3" name="图片 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46" y="1957714"/>
            <a:ext cx="368163" cy="428628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74" y="2500312"/>
            <a:ext cx="428628" cy="4286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46" y="3714758"/>
            <a:ext cx="362001" cy="357190"/>
          </a:xfrm>
          <a:prstGeom prst="rect">
            <a:avLst/>
          </a:prstGeom>
        </p:spPr>
      </p:pic>
      <p:graphicFrame>
        <p:nvGraphicFramePr>
          <p:cNvPr id="76" name="表格 75"/>
          <p:cNvGraphicFramePr>
            <a:graphicFrameLocks noGrp="1"/>
          </p:cNvGraphicFramePr>
          <p:nvPr/>
        </p:nvGraphicFramePr>
        <p:xfrm>
          <a:off x="2786050" y="3426013"/>
          <a:ext cx="5572165" cy="1063625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571636"/>
                <a:gridCol w="928694"/>
                <a:gridCol w="3071835"/>
              </a:tblGrid>
              <a:tr h="185739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>
                          <a:solidFill>
                            <a:srgbClr val="FF0000"/>
                          </a:solidFill>
                        </a:rPr>
                        <a:t>销售管理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二期上线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5739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/>
                        <a:t>巡店记录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　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　</a:t>
                      </a:r>
                      <a:r>
                        <a:rPr lang="zh-CN" altLang="en-US" sz="1200" b="1" u="none" strike="noStrike" dirty="0" smtClean="0"/>
                        <a:t>无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　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　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图片管理、巡店参数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5739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/>
                        <a:t>日程管理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日程记录及管理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85739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/>
                        <a:t>信息管理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 smtClean="0"/>
                        <a:t>发布销售政策、查询记录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5739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/>
                        <a:t>系统管理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zh-CN" altLang="en-US" sz="1200" b="1" u="none" strike="noStrike" dirty="0"/>
                        <a:t>短信管理及帐号管理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7" name="直接连接符 76"/>
          <p:cNvCxnSpPr/>
          <p:nvPr/>
        </p:nvCxnSpPr>
        <p:spPr>
          <a:xfrm>
            <a:off x="6572264" y="62753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743034" y="21429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易销邦角色及功能</a:t>
            </a:r>
            <a:endParaRPr lang="zh-CN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4714876" y="135730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u="sng" dirty="0" smtClean="0"/>
              <a:t>厅店</a:t>
            </a:r>
            <a:endParaRPr lang="zh-CN" altLang="en-US" sz="1000" b="1" u="sng" dirty="0"/>
          </a:p>
        </p:txBody>
      </p:sp>
      <p:sp>
        <p:nvSpPr>
          <p:cNvPr id="80" name="TextBox 79"/>
          <p:cNvSpPr txBox="1"/>
          <p:nvPr/>
        </p:nvSpPr>
        <p:spPr>
          <a:xfrm>
            <a:off x="5500694" y="134966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u="sng" dirty="0" smtClean="0"/>
              <a:t>渠道经理</a:t>
            </a:r>
            <a:endParaRPr lang="zh-CN" altLang="en-US" sz="1000" b="1" u="sng" dirty="0"/>
          </a:p>
        </p:txBody>
      </p:sp>
      <p:sp>
        <p:nvSpPr>
          <p:cNvPr id="81" name="TextBox 80"/>
          <p:cNvSpPr txBox="1"/>
          <p:nvPr/>
        </p:nvSpPr>
        <p:spPr>
          <a:xfrm>
            <a:off x="6500826" y="132839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u="sng" dirty="0" smtClean="0"/>
              <a:t>渠道主管</a:t>
            </a:r>
            <a:endParaRPr lang="zh-CN" altLang="en-US" sz="1000" b="1" u="sng" dirty="0"/>
          </a:p>
        </p:txBody>
      </p:sp>
      <p:sp>
        <p:nvSpPr>
          <p:cNvPr id="82" name="TextBox 81"/>
          <p:cNvSpPr txBox="1"/>
          <p:nvPr/>
        </p:nvSpPr>
        <p:spPr>
          <a:xfrm>
            <a:off x="7429520" y="132839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u="sng" dirty="0" smtClean="0"/>
              <a:t>业务部门领导</a:t>
            </a:r>
            <a:endParaRPr lang="zh-CN" altLang="en-US" sz="1000" b="1" u="sn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sp>
        <p:nvSpPr>
          <p:cNvPr id="25" name="矩形 24"/>
          <p:cNvSpPr/>
          <p:nvPr/>
        </p:nvSpPr>
        <p:spPr>
          <a:xfrm>
            <a:off x="2949174" y="1357304"/>
            <a:ext cx="588997" cy="307777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厅店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63562" y="1380388"/>
            <a:ext cx="1875581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上报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本厅店考核业务类型的销量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63562" y="2250077"/>
            <a:ext cx="1080120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上报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历史记录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97751" y="2247723"/>
            <a:ext cx="1031030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浏览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厅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店巡店分享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2160" y="2247722"/>
            <a:ext cx="1084782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政策信息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65420" y="1380388"/>
            <a:ext cx="1092303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厅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店业务能力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2356" y="1692458"/>
            <a:ext cx="1728191" cy="1175883"/>
          </a:xfrm>
          <a:prstGeom prst="rect">
            <a:avLst/>
          </a:prstGeom>
        </p:spPr>
      </p:pic>
      <p:cxnSp>
        <p:nvCxnSpPr>
          <p:cNvPr id="32" name="直接连接符 31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993250" y="21429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厅店功能描述</a:t>
            </a:r>
            <a:endParaRPr lang="zh-CN" altLang="en-US" b="1" dirty="0"/>
          </a:p>
        </p:txBody>
      </p:sp>
      <p:sp>
        <p:nvSpPr>
          <p:cNvPr id="34" name="圆角矩形 33"/>
          <p:cNvSpPr/>
          <p:nvPr/>
        </p:nvSpPr>
        <p:spPr>
          <a:xfrm>
            <a:off x="2357422" y="3214692"/>
            <a:ext cx="6072230" cy="3571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</a:rPr>
              <a:t>仅使用手机客户端实现上述功能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8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7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475656" cy="5155205"/>
          </a:xfrm>
          <a:prstGeom prst="rect">
            <a:avLst/>
          </a:prstGeom>
          <a:solidFill>
            <a:srgbClr val="CBB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475656" cy="1532652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52" y="845800"/>
            <a:ext cx="121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四川电信移动销售管理系统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6844" y="766326"/>
            <a:ext cx="1135380" cy="0"/>
          </a:xfrm>
          <a:prstGeom prst="line">
            <a:avLst/>
          </a:prstGeom>
          <a:ln>
            <a:solidFill>
              <a:srgbClr val="CBB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580288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2022893"/>
            <a:ext cx="1475656" cy="439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2462182"/>
            <a:ext cx="1475656" cy="439289"/>
          </a:xfrm>
          <a:prstGeom prst="rect">
            <a:avLst/>
          </a:prstGeom>
          <a:solidFill>
            <a:srgbClr val="024D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0" y="2904787"/>
            <a:ext cx="1475656" cy="439289"/>
          </a:xfrm>
          <a:prstGeom prst="rect">
            <a:avLst/>
          </a:prstGeom>
          <a:solidFill>
            <a:srgbClr val="024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4252" y="2102366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角色及功能展示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52" y="2544971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52" y="2984260"/>
            <a:ext cx="1217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端功能展示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252" y="1672974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易销邦简介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12" y="2071684"/>
            <a:ext cx="928976" cy="928976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2722415" y="1595139"/>
            <a:ext cx="1042515" cy="307777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渠道经理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72000" y="1997388"/>
            <a:ext cx="2046678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管理厅店考核业务类型的销量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572000" y="1231830"/>
            <a:ext cx="1080120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上报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历史记录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572000" y="2771088"/>
            <a:ext cx="1031030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厅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店巡店分享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620887" y="1237970"/>
            <a:ext cx="1084782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政策信息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613366" y="2770764"/>
            <a:ext cx="1092303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厅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店业务能力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912529" y="1997387"/>
            <a:ext cx="793140" cy="56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指派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>
                <a:schemeClr val="tx1"/>
              </a:buCl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6572264" y="642924"/>
            <a:ext cx="237626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252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743034" y="21429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渠道经理功能描述</a:t>
            </a:r>
            <a:endParaRPr lang="zh-CN" altLang="en-US" b="1" dirty="0"/>
          </a:p>
        </p:txBody>
      </p:sp>
      <p:sp>
        <p:nvSpPr>
          <p:cNvPr id="42" name="圆角矩形 41"/>
          <p:cNvSpPr/>
          <p:nvPr/>
        </p:nvSpPr>
        <p:spPr>
          <a:xfrm>
            <a:off x="2357422" y="3643320"/>
            <a:ext cx="6072230" cy="3571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</a:rPr>
              <a:t>仅使用手机客户端实现</a:t>
            </a:r>
            <a:r>
              <a:rPr lang="zh-CN" altLang="en-US" sz="1600" b="1" smtClean="0">
                <a:solidFill>
                  <a:schemeClr val="tx1"/>
                </a:solidFill>
              </a:rPr>
              <a:t>上述功能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4252" y="413643"/>
            <a:ext cx="1008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Pages </a:t>
            </a:r>
            <a:fld id="{19A7FAF5-BC64-4852-9B01-2D85F8BA1C7A}" type="slidenum"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/>
              <a:t>9</a:t>
            </a:fld>
            <a:r>
              <a:rPr lang="en-US" altLang="zh-CN" sz="105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/31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32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</a:spPr>
      <a:bodyPr/>
      <a:lstStyle/>
      <a:style>
        <a:lnRef idx="0">
          <a:schemeClr val="lt1">
            <a:hueOff val="0"/>
            <a:satOff val="0"/>
            <a:lumOff val="0"/>
            <a:alphaOff val="0"/>
          </a:schemeClr>
        </a:lnRef>
        <a:fillRef idx="3">
          <a:schemeClr val="accent1">
            <a:hueOff val="0"/>
            <a:satOff val="0"/>
            <a:lumOff val="0"/>
            <a:alphaOff val="0"/>
          </a:schemeClr>
        </a:fillRef>
        <a:effectRef idx="3">
          <a:schemeClr val="accent1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</TotalTime>
  <Words>1836</Words>
  <Application>Microsoft Office PowerPoint</Application>
  <PresentationFormat>全屏显示(16:9)</PresentationFormat>
  <Paragraphs>442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tri-p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聂为杰</dc:creator>
  <cp:lastModifiedBy>储虎</cp:lastModifiedBy>
  <cp:revision>193</cp:revision>
  <dcterms:created xsi:type="dcterms:W3CDTF">2013-02-16T09:17:07Z</dcterms:created>
  <dcterms:modified xsi:type="dcterms:W3CDTF">2014-01-11T13:51:26Z</dcterms:modified>
</cp:coreProperties>
</file>